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14"/>
  </p:notesMasterIdLst>
  <p:sldIdLst>
    <p:sldId id="256" r:id="rId2"/>
    <p:sldId id="259" r:id="rId3"/>
    <p:sldId id="261" r:id="rId4"/>
    <p:sldId id="260" r:id="rId5"/>
    <p:sldId id="278" r:id="rId6"/>
    <p:sldId id="269" r:id="rId7"/>
    <p:sldId id="270" r:id="rId8"/>
    <p:sldId id="277" r:id="rId9"/>
    <p:sldId id="280" r:id="rId10"/>
    <p:sldId id="257" r:id="rId11"/>
    <p:sldId id="279"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8AC69-6AF9-487B-9152-D2D0EAC67D38}" type="datetimeFigureOut">
              <a:rPr lang="nb-NO" smtClean="0"/>
              <a:t>14.05.2020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A3FE2E-649D-4C08-A9AF-6BD847F6757F}" type="slidenum">
              <a:rPr lang="nb-NO" smtClean="0"/>
              <a:t>‹#›</a:t>
            </a:fld>
            <a:endParaRPr lang="nb-NO"/>
          </a:p>
        </p:txBody>
      </p:sp>
    </p:spTree>
    <p:extLst>
      <p:ext uri="{BB962C8B-B14F-4D97-AF65-F5344CB8AC3E}">
        <p14:creationId xmlns:p14="http://schemas.microsoft.com/office/powerpoint/2010/main" val="411701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løpet av september, i etterkant av «Klimaseminaret» for de fem folkehøgskolestyrene på selveste valgdagen, så vedtok NKF, IKF, IF og FHF Bærekraftvedtaket og 9. oktober gjorde også FHSR det samme vedtaket. Dette er historisk – både seminaret og ikke minst et slikt felles vedtak!</a:t>
            </a:r>
          </a:p>
          <a:p>
            <a:r>
              <a:rPr lang="nb-NO" dirty="0"/>
              <a:t>Dette er et resultat av et økende engasjement for bærekraftig utvikling i folkehøgskolen, både i organisasjonene og blant folkehøgskolene, og det har vært en modningsprosess over flere år, men når det først ble seminar og forslag til vedtak så er jeg imponert over hvor effektive styrene var slik at vi raskt fikk på plass Bærekraftvedtaket som organisasjonene ønsker skal inspirere folkehøgskolene til økt innsats for å nå FNs bærekraftsmål –</a:t>
            </a:r>
          </a:p>
          <a:p>
            <a:r>
              <a:rPr lang="nb-NO" dirty="0"/>
              <a:t>Med særlig vekt på mål 13om å stoppe klimaendringene</a:t>
            </a:r>
          </a:p>
          <a:p>
            <a:r>
              <a:rPr lang="nb-NO" dirty="0"/>
              <a:t>Og mål 4.7 om utdanning for bærekraftig utvikling.</a:t>
            </a:r>
          </a:p>
        </p:txBody>
      </p:sp>
      <p:sp>
        <p:nvSpPr>
          <p:cNvPr id="4" name="Plassholder for lysbildenummer 3"/>
          <p:cNvSpPr>
            <a:spLocks noGrp="1"/>
          </p:cNvSpPr>
          <p:nvPr>
            <p:ph type="sldNum" sz="quarter" idx="5"/>
          </p:nvPr>
        </p:nvSpPr>
        <p:spPr/>
        <p:txBody>
          <a:bodyPr/>
          <a:lstStyle/>
          <a:p>
            <a:pPr rtl="0"/>
            <a:fld id="{DF293C6C-82EA-4D9D-AA8A-69C85F2EE2B5}" type="slidenum">
              <a:rPr lang="nb-NO" noProof="0" smtClean="0"/>
              <a:t>2</a:t>
            </a:fld>
            <a:endParaRPr lang="nb-NO" noProof="0" dirty="0"/>
          </a:p>
        </p:txBody>
      </p:sp>
    </p:spTree>
    <p:extLst>
      <p:ext uri="{BB962C8B-B14F-4D97-AF65-F5344CB8AC3E}">
        <p14:creationId xmlns:p14="http://schemas.microsoft.com/office/powerpoint/2010/main" val="102533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r>
              <a:rPr lang="nb-NO" dirty="0"/>
              <a:t>Gjennomgang av vedtaket- hovedvekt på årlig lokal klimaplan</a:t>
            </a:r>
          </a:p>
        </p:txBody>
      </p:sp>
      <p:sp>
        <p:nvSpPr>
          <p:cNvPr id="4" name="Plassholder for lysbildenummer 3"/>
          <p:cNvSpPr>
            <a:spLocks noGrp="1"/>
          </p:cNvSpPr>
          <p:nvPr>
            <p:ph type="sldNum" sz="quarter" idx="10"/>
          </p:nvPr>
        </p:nvSpPr>
        <p:spPr/>
        <p:txBody>
          <a:bodyPr rtlCol="0"/>
          <a:lstStyle/>
          <a:p>
            <a:pPr rtl="0"/>
            <a:fld id="{DF293C6C-82EA-4D9D-AA8A-69C85F2EE2B5}" type="slidenum">
              <a:rPr lang="nb-NO" smtClean="0"/>
              <a:t>4</a:t>
            </a:fld>
            <a:endParaRPr lang="nb-NO" dirty="0"/>
          </a:p>
        </p:txBody>
      </p:sp>
    </p:spTree>
    <p:extLst>
      <p:ext uri="{BB962C8B-B14F-4D97-AF65-F5344CB8AC3E}">
        <p14:creationId xmlns:p14="http://schemas.microsoft.com/office/powerpoint/2010/main" val="239180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 folkehøgskoler har hatt samarbeid med det som tidligere het Stiftelsen Idebanken gjennom Balanseakten. Idebanken brukte mye denne Bærekraftmatrisen for å kartlegge hva man allerede gjør for bærekraftig utvikling, på de tre ulike områdene innenfor bærekraft og gjennom hvilke kunnskapsformer. </a:t>
            </a:r>
          </a:p>
          <a:p>
            <a:r>
              <a:rPr lang="nb-NO" dirty="0"/>
              <a:t>Denne modellen kan være nyttig i kartleggingen av skolens arbeid før man bestemmer seg for hva som skal være neste års satsningsområder.</a:t>
            </a:r>
          </a:p>
          <a:p>
            <a:r>
              <a:rPr lang="nb-NO" dirty="0"/>
              <a:t>Her kan dere se et eksempel fra tre folkehøgskoler som deltok på et IU/Idebanken seminar for en del år tilbake. </a:t>
            </a:r>
          </a:p>
          <a:p>
            <a:r>
              <a:rPr lang="nb-NO" dirty="0"/>
              <a:t>I tillegg til å kartlegge, kan det også gi en mestringsfølelse for skolen over at man allerede gjør veldig mye.</a:t>
            </a:r>
          </a:p>
        </p:txBody>
      </p:sp>
      <p:sp>
        <p:nvSpPr>
          <p:cNvPr id="4" name="Plassholder for lysbildenummer 3"/>
          <p:cNvSpPr>
            <a:spLocks noGrp="1"/>
          </p:cNvSpPr>
          <p:nvPr>
            <p:ph type="sldNum" sz="quarter" idx="5"/>
          </p:nvPr>
        </p:nvSpPr>
        <p:spPr/>
        <p:txBody>
          <a:bodyPr/>
          <a:lstStyle/>
          <a:p>
            <a:pPr rtl="0"/>
            <a:fld id="{DF293C6C-82EA-4D9D-AA8A-69C85F2EE2B5}" type="slidenum">
              <a:rPr lang="nb-NO" noProof="0" smtClean="0"/>
              <a:t>6</a:t>
            </a:fld>
            <a:endParaRPr lang="nb-NO" noProof="0" dirty="0"/>
          </a:p>
        </p:txBody>
      </p:sp>
    </p:spTree>
    <p:extLst>
      <p:ext uri="{BB962C8B-B14F-4D97-AF65-F5344CB8AC3E}">
        <p14:creationId xmlns:p14="http://schemas.microsoft.com/office/powerpoint/2010/main" val="239417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b-NO"/>
              <a:t>Klikk for å redigere tittelstil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1E2F29AE-B7AA-422D-B28B-4405AD6DF721}" type="datetimeFigureOut">
              <a:rPr lang="nb-NO" smtClean="0"/>
              <a:t>14.05.2020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3002138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2F29AE-B7AA-422D-B28B-4405AD6DF721}" type="datetimeFigureOut">
              <a:rPr lang="nb-NO" smtClean="0"/>
              <a:t>14.05.2020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164339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E2F29AE-B7AA-422D-B28B-4405AD6DF721}" type="datetimeFigureOut">
              <a:rPr lang="nb-NO" smtClean="0"/>
              <a:t>14.05.2020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27774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E2F29AE-B7AA-422D-B28B-4405AD6DF721}" type="datetimeFigureOut">
              <a:rPr lang="nb-NO" smtClean="0"/>
              <a:t>14.05.2020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55074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b-NO"/>
              <a:t>Klikk for å redigere tittelstil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E2F29AE-B7AA-422D-B28B-4405AD6DF721}" type="datetimeFigureOut">
              <a:rPr lang="nb-NO" smtClean="0"/>
              <a:t>14.05.2020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158555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Date Placeholder 7"/>
          <p:cNvSpPr>
            <a:spLocks noGrp="1"/>
          </p:cNvSpPr>
          <p:nvPr>
            <p:ph type="dt" sz="half" idx="10"/>
          </p:nvPr>
        </p:nvSpPr>
        <p:spPr/>
        <p:txBody>
          <a:bodyPr/>
          <a:lstStyle/>
          <a:p>
            <a:fld id="{1E2F29AE-B7AA-422D-B28B-4405AD6DF721}" type="datetimeFigureOut">
              <a:rPr lang="nb-NO" smtClean="0"/>
              <a:t>14.05.2020</a:t>
            </a:fld>
            <a:endParaRPr lang="nb-NO"/>
          </a:p>
        </p:txBody>
      </p:sp>
      <p:sp>
        <p:nvSpPr>
          <p:cNvPr id="9" name="Footer Placeholder 8"/>
          <p:cNvSpPr>
            <a:spLocks noGrp="1"/>
          </p:cNvSpPr>
          <p:nvPr>
            <p:ph type="ftr" sz="quarter" idx="11"/>
          </p:nvPr>
        </p:nvSpPr>
        <p:spPr/>
        <p:txBody>
          <a:bodyPr/>
          <a:lstStyle/>
          <a:p>
            <a:endParaRPr lang="nb-NO"/>
          </a:p>
        </p:txBody>
      </p:sp>
      <p:sp>
        <p:nvSpPr>
          <p:cNvPr id="10" name="Slide Number Placeholder 9"/>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7630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583436" y="3143250"/>
            <a:ext cx="4270248" cy="25967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E2F29AE-B7AA-422D-B28B-4405AD6DF721}" type="datetimeFigureOut">
              <a:rPr lang="nb-NO" smtClean="0"/>
              <a:t>14.05.2020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035D8DE-718F-4C21-A650-4F3E3C36F08B}" type="slidenum">
              <a:rPr lang="nb-NO" smtClean="0"/>
              <a:t>‹#›</a:t>
            </a:fld>
            <a:endParaRPr lang="nb-NO"/>
          </a:p>
        </p:txBody>
      </p:sp>
      <p:sp>
        <p:nvSpPr>
          <p:cNvPr id="10" name="Title 9"/>
          <p:cNvSpPr>
            <a:spLocks noGrp="1"/>
          </p:cNvSpPr>
          <p:nvPr>
            <p:ph type="title"/>
          </p:nvPr>
        </p:nvSpPr>
        <p:spPr/>
        <p:txBody>
          <a:bodyPr/>
          <a:lstStyle/>
          <a:p>
            <a:r>
              <a:rPr lang="nb-NO"/>
              <a:t>Klikk for å redigere tittelstil</a:t>
            </a:r>
            <a:endParaRPr lang="en-US" dirty="0"/>
          </a:p>
        </p:txBody>
      </p:sp>
    </p:spTree>
    <p:extLst>
      <p:ext uri="{BB962C8B-B14F-4D97-AF65-F5344CB8AC3E}">
        <p14:creationId xmlns:p14="http://schemas.microsoft.com/office/powerpoint/2010/main" val="97969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E2F29AE-B7AA-422D-B28B-4405AD6DF721}" type="datetimeFigureOut">
              <a:rPr lang="nb-NO" smtClean="0"/>
              <a:t>14.05.2020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89087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F29AE-B7AA-422D-B28B-4405AD6DF721}" type="datetimeFigureOut">
              <a:rPr lang="nb-NO" smtClean="0"/>
              <a:t>14.05.2020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5560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b-NO"/>
              <a:t>Klikk for å redigere tittelstil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E2F29AE-B7AA-422D-B28B-4405AD6DF721}" type="datetimeFigureOut">
              <a:rPr lang="nb-NO" smtClean="0"/>
              <a:t>14.05.2020</a:t>
            </a:fld>
            <a:endParaRPr lang="nb-NO"/>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nb-NO"/>
          </a:p>
        </p:txBody>
      </p:sp>
      <p:sp>
        <p:nvSpPr>
          <p:cNvPr id="7" name="Slide Number Placeholder 6"/>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261745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E2F29AE-B7AA-422D-B28B-4405AD6DF721}" type="datetimeFigureOut">
              <a:rPr lang="nb-NO" smtClean="0"/>
              <a:t>14.05.2020</a:t>
            </a:fld>
            <a:endParaRPr lang="nb-NO"/>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nb-NO"/>
          </a:p>
        </p:txBody>
      </p:sp>
      <p:sp>
        <p:nvSpPr>
          <p:cNvPr id="7" name="Slide Number Placeholder 6"/>
          <p:cNvSpPr>
            <a:spLocks noGrp="1"/>
          </p:cNvSpPr>
          <p:nvPr>
            <p:ph type="sldNum" sz="quarter" idx="12"/>
          </p:nvPr>
        </p:nvSpPr>
        <p:spPr/>
        <p:txBody>
          <a:bodyPr/>
          <a:lstStyle/>
          <a:p>
            <a:fld id="{1035D8DE-718F-4C21-A650-4F3E3C36F08B}" type="slidenum">
              <a:rPr lang="nb-NO" smtClean="0"/>
              <a:t>‹#›</a:t>
            </a:fld>
            <a:endParaRPr lang="nb-NO"/>
          </a:p>
        </p:txBody>
      </p:sp>
    </p:spTree>
    <p:extLst>
      <p:ext uri="{BB962C8B-B14F-4D97-AF65-F5344CB8AC3E}">
        <p14:creationId xmlns:p14="http://schemas.microsoft.com/office/powerpoint/2010/main" val="300139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E2F29AE-B7AA-422D-B28B-4405AD6DF721}" type="datetimeFigureOut">
              <a:rPr lang="nb-NO" smtClean="0"/>
              <a:t>14.05.2020</a:t>
            </a:fld>
            <a:endParaRPr lang="nb-N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b-N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035D8DE-718F-4C21-A650-4F3E3C36F08B}" type="slidenum">
              <a:rPr lang="nb-NO" smtClean="0"/>
              <a:t>‹#›</a:t>
            </a:fld>
            <a:endParaRPr lang="nb-NO"/>
          </a:p>
        </p:txBody>
      </p:sp>
    </p:spTree>
    <p:extLst>
      <p:ext uri="{BB962C8B-B14F-4D97-AF65-F5344CB8AC3E}">
        <p14:creationId xmlns:p14="http://schemas.microsoft.com/office/powerpoint/2010/main" val="1247586438"/>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lkehogskoleradet.no/internasjonalt-utvalg-ressursbank" TargetMode="External"/><Relationship Id="rId2" Type="http://schemas.openxmlformats.org/officeDocument/2006/relationships/hyperlink" Target="http://www.folkehogskoleradet.no/berekraftvedtak-klimaplan" TargetMode="External"/><Relationship Id="rId1" Type="http://schemas.openxmlformats.org/officeDocument/2006/relationships/slideLayout" Target="../slideLayouts/slideLayout2.xml"/><Relationship Id="rId5" Type="http://schemas.openxmlformats.org/officeDocument/2006/relationships/hyperlink" Target="https://www.miljofyrtarn.no/miljotips/" TargetMode="External"/><Relationship Id="rId4" Type="http://schemas.openxmlformats.org/officeDocument/2006/relationships/hyperlink" Target="https://www.globalskole.no/tem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ACC8E-EB61-49CE-AD59-89E2F09F38B3}"/>
              </a:ext>
            </a:extLst>
          </p:cNvPr>
          <p:cNvSpPr>
            <a:spLocks noGrp="1"/>
          </p:cNvSpPr>
          <p:nvPr>
            <p:ph type="ctrTitle"/>
          </p:nvPr>
        </p:nvSpPr>
        <p:spPr/>
        <p:txBody>
          <a:bodyPr/>
          <a:lstStyle/>
          <a:p>
            <a:r>
              <a:rPr lang="nb-NO" dirty="0"/>
              <a:t>Folkehøgskolenes</a:t>
            </a:r>
            <a:br>
              <a:rPr lang="nb-NO" dirty="0"/>
            </a:br>
            <a:r>
              <a:rPr lang="nb-NO" dirty="0"/>
              <a:t>Bærekraftvedtak</a:t>
            </a:r>
          </a:p>
        </p:txBody>
      </p:sp>
      <p:sp>
        <p:nvSpPr>
          <p:cNvPr id="3" name="Undertittel 2">
            <a:extLst>
              <a:ext uri="{FF2B5EF4-FFF2-40B4-BE49-F238E27FC236}">
                <a16:creationId xmlns:a16="http://schemas.microsoft.com/office/drawing/2014/main" id="{FB672313-86F2-4D00-99DD-9F863B8BD5AB}"/>
              </a:ext>
            </a:extLst>
          </p:cNvPr>
          <p:cNvSpPr>
            <a:spLocks noGrp="1"/>
          </p:cNvSpPr>
          <p:nvPr>
            <p:ph type="subTitle" idx="1"/>
          </p:nvPr>
        </p:nvSpPr>
        <p:spPr>
          <a:xfrm>
            <a:off x="2695194" y="4352544"/>
            <a:ext cx="6801612" cy="564013"/>
          </a:xfrm>
        </p:spPr>
        <p:txBody>
          <a:bodyPr>
            <a:normAutofit/>
          </a:bodyPr>
          <a:lstStyle/>
          <a:p>
            <a:r>
              <a:rPr lang="nb-NO" sz="2800" dirty="0"/>
              <a:t>Veiledningsvideo nr. 3:  Lokal klimaplan</a:t>
            </a:r>
          </a:p>
        </p:txBody>
      </p:sp>
      <p:sp>
        <p:nvSpPr>
          <p:cNvPr id="4" name="Undertittel 2">
            <a:extLst>
              <a:ext uri="{FF2B5EF4-FFF2-40B4-BE49-F238E27FC236}">
                <a16:creationId xmlns:a16="http://schemas.microsoft.com/office/drawing/2014/main" id="{E4A3C409-905A-4F99-88D4-50754C2656DA}"/>
              </a:ext>
            </a:extLst>
          </p:cNvPr>
          <p:cNvSpPr txBox="1">
            <a:spLocks/>
          </p:cNvSpPr>
          <p:nvPr/>
        </p:nvSpPr>
        <p:spPr>
          <a:xfrm>
            <a:off x="2695194" y="5711688"/>
            <a:ext cx="6801612" cy="748748"/>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110000"/>
              </a:lnSpc>
              <a:spcBef>
                <a:spcPts val="0"/>
              </a:spcBef>
            </a:pPr>
            <a:r>
              <a:rPr lang="nb-NO" dirty="0"/>
              <a:t>Presentert av Brita Phuthi</a:t>
            </a:r>
          </a:p>
          <a:p>
            <a:pPr>
              <a:lnSpc>
                <a:spcPct val="110000"/>
              </a:lnSpc>
              <a:spcBef>
                <a:spcPts val="0"/>
              </a:spcBef>
            </a:pPr>
            <a:r>
              <a:rPr lang="nb-NO" dirty="0"/>
              <a:t>Internasjonal rådgiver i Folkehøgskolerådet</a:t>
            </a:r>
          </a:p>
        </p:txBody>
      </p:sp>
    </p:spTree>
    <p:extLst>
      <p:ext uri="{BB962C8B-B14F-4D97-AF65-F5344CB8AC3E}">
        <p14:creationId xmlns:p14="http://schemas.microsoft.com/office/powerpoint/2010/main" val="415349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A3F41B-3ED3-406E-853C-0DB7A36F8EE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nb-NO" sz="2600" dirty="0">
                <a:solidFill>
                  <a:srgbClr val="FFFFFF"/>
                </a:solidFill>
              </a:rPr>
              <a:t>Lokal klimaplan</a:t>
            </a:r>
          </a:p>
        </p:txBody>
      </p:sp>
      <p:sp>
        <p:nvSpPr>
          <p:cNvPr id="3" name="Plassholder for innhold 2">
            <a:extLst>
              <a:ext uri="{FF2B5EF4-FFF2-40B4-BE49-F238E27FC236}">
                <a16:creationId xmlns:a16="http://schemas.microsoft.com/office/drawing/2014/main" id="{B961B0B2-DBB1-4F2E-A9D2-87E12711EC0E}"/>
              </a:ext>
            </a:extLst>
          </p:cNvPr>
          <p:cNvSpPr>
            <a:spLocks noGrp="1"/>
          </p:cNvSpPr>
          <p:nvPr>
            <p:ph idx="1"/>
          </p:nvPr>
        </p:nvSpPr>
        <p:spPr>
          <a:xfrm>
            <a:off x="6096000" y="1402080"/>
            <a:ext cx="5320696" cy="4053840"/>
          </a:xfrm>
        </p:spPr>
        <p:txBody>
          <a:bodyPr anchor="ctr">
            <a:normAutofit/>
          </a:bodyPr>
          <a:lstStyle/>
          <a:p>
            <a:pPr marL="45720" indent="0">
              <a:spcBef>
                <a:spcPts val="0"/>
              </a:spcBef>
              <a:buNone/>
            </a:pPr>
            <a:r>
              <a:rPr lang="nb-NO" sz="2400" dirty="0">
                <a:solidFill>
                  <a:schemeClr val="tx1"/>
                </a:solidFill>
              </a:rPr>
              <a:t>Innledende tekst:</a:t>
            </a:r>
            <a:endParaRPr lang="nb-NO" dirty="0">
              <a:solidFill>
                <a:schemeClr val="tx1"/>
              </a:solidFill>
            </a:endParaRPr>
          </a:p>
          <a:p>
            <a:pPr marL="45720" indent="0">
              <a:spcBef>
                <a:spcPts val="0"/>
              </a:spcBef>
              <a:buNone/>
            </a:pPr>
            <a:endParaRPr lang="nb-NO" dirty="0">
              <a:solidFill>
                <a:schemeClr val="tx1"/>
              </a:solidFill>
            </a:endParaRPr>
          </a:p>
          <a:p>
            <a:pPr>
              <a:spcBef>
                <a:spcPts val="0"/>
              </a:spcBef>
            </a:pPr>
            <a:r>
              <a:rPr lang="nb-NO" dirty="0">
                <a:solidFill>
                  <a:schemeClr val="tx1"/>
                </a:solidFill>
              </a:rPr>
              <a:t>Skolens verdigrunnlag.</a:t>
            </a:r>
          </a:p>
          <a:p>
            <a:pPr>
              <a:spcBef>
                <a:spcPts val="0"/>
              </a:spcBef>
            </a:pPr>
            <a:r>
              <a:rPr lang="nb-NO" dirty="0">
                <a:solidFill>
                  <a:schemeClr val="tx1"/>
                </a:solidFill>
              </a:rPr>
              <a:t>Bakgrunn for planen: Del av folkehøgskolenes felles Bærekraftvedtak. </a:t>
            </a:r>
          </a:p>
          <a:p>
            <a:pPr>
              <a:spcBef>
                <a:spcPts val="0"/>
              </a:spcBef>
            </a:pPr>
            <a:r>
              <a:rPr lang="nb-NO" dirty="0">
                <a:solidFill>
                  <a:schemeClr val="tx1"/>
                </a:solidFill>
              </a:rPr>
              <a:t>Hvilke områder skolen velger å inkludere i sin årlige bærekraftplan. </a:t>
            </a:r>
          </a:p>
          <a:p>
            <a:pPr>
              <a:spcBef>
                <a:spcPts val="0"/>
              </a:spcBef>
            </a:pPr>
            <a:r>
              <a:rPr lang="nb-NO" dirty="0">
                <a:solidFill>
                  <a:schemeClr val="tx1"/>
                </a:solidFill>
              </a:rPr>
              <a:t>Hvilken periode og hvem planen gjelder for.</a:t>
            </a:r>
            <a:endParaRPr lang="nb-NO" dirty="0"/>
          </a:p>
        </p:txBody>
      </p:sp>
    </p:spTree>
    <p:extLst>
      <p:ext uri="{BB962C8B-B14F-4D97-AF65-F5344CB8AC3E}">
        <p14:creationId xmlns:p14="http://schemas.microsoft.com/office/powerpoint/2010/main" val="301504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2DCE38-2899-4FA9-B9C4-D052FD62CF65}"/>
              </a:ext>
            </a:extLst>
          </p:cNvPr>
          <p:cNvSpPr>
            <a:spLocks noGrp="1"/>
          </p:cNvSpPr>
          <p:nvPr>
            <p:ph type="title"/>
          </p:nvPr>
        </p:nvSpPr>
        <p:spPr>
          <a:xfrm>
            <a:off x="296318" y="149683"/>
            <a:ext cx="7729728" cy="1188720"/>
          </a:xfrm>
        </p:spPr>
        <p:txBody>
          <a:bodyPr>
            <a:normAutofit/>
          </a:bodyPr>
          <a:lstStyle/>
          <a:p>
            <a:pPr algn="l"/>
            <a:r>
              <a:rPr lang="nb-NO" dirty="0"/>
              <a:t>Eksempel: bærekraftplan for Folkehøgskolekontoret 2020</a:t>
            </a:r>
          </a:p>
        </p:txBody>
      </p:sp>
      <p:sp>
        <p:nvSpPr>
          <p:cNvPr id="3" name="Plassholder for innhold 2">
            <a:extLst>
              <a:ext uri="{FF2B5EF4-FFF2-40B4-BE49-F238E27FC236}">
                <a16:creationId xmlns:a16="http://schemas.microsoft.com/office/drawing/2014/main" id="{3537DEE6-83E7-4C44-8E2B-6A5E6E124B52}"/>
              </a:ext>
            </a:extLst>
          </p:cNvPr>
          <p:cNvSpPr>
            <a:spLocks noGrp="1"/>
          </p:cNvSpPr>
          <p:nvPr>
            <p:ph idx="1"/>
          </p:nvPr>
        </p:nvSpPr>
        <p:spPr>
          <a:xfrm>
            <a:off x="296318" y="1432096"/>
            <a:ext cx="10106639" cy="5276221"/>
          </a:xfrm>
        </p:spPr>
        <p:txBody>
          <a:bodyPr>
            <a:normAutofit fontScale="77500" lnSpcReduction="20000"/>
          </a:bodyPr>
          <a:lstStyle/>
          <a:p>
            <a:pPr marL="0" indent="0">
              <a:lnSpc>
                <a:spcPct val="120000"/>
              </a:lnSpc>
              <a:spcBef>
                <a:spcPts val="0"/>
              </a:spcBef>
              <a:buNone/>
            </a:pPr>
            <a:r>
              <a:rPr lang="nb-NO" i="1" dirty="0"/>
              <a:t>Folkehøgskolens bærekraftplan søker å bidra til høy bevissthet om hva vi som kontorfellesskap kan bidra med til bærekraftig utvikling. Kvaliteten på Folkehøgskolekontorets tilbud må samtidig opprettholdes. </a:t>
            </a:r>
            <a:endParaRPr lang="nb-NO" dirty="0"/>
          </a:p>
          <a:p>
            <a:pPr marL="0" indent="0">
              <a:lnSpc>
                <a:spcPct val="120000"/>
              </a:lnSpc>
              <a:spcBef>
                <a:spcPts val="0"/>
              </a:spcBef>
              <a:buNone/>
            </a:pPr>
            <a:endParaRPr lang="nb-NO" dirty="0"/>
          </a:p>
          <a:p>
            <a:pPr lvl="0">
              <a:lnSpc>
                <a:spcPct val="120000"/>
              </a:lnSpc>
              <a:spcBef>
                <a:spcPts val="0"/>
              </a:spcBef>
            </a:pPr>
            <a:r>
              <a:rPr lang="nb-NO" dirty="0"/>
              <a:t>Kartlegge organisasjonenes klimagassutslipp for 2019 ved å bruke Miljøfyrtårns klimaregnskap.</a:t>
            </a:r>
          </a:p>
          <a:p>
            <a:pPr marL="0" indent="0">
              <a:lnSpc>
                <a:spcPct val="120000"/>
              </a:lnSpc>
              <a:spcBef>
                <a:spcPts val="0"/>
              </a:spcBef>
              <a:buNone/>
            </a:pPr>
            <a:endParaRPr lang="nb-NO" dirty="0"/>
          </a:p>
          <a:p>
            <a:pPr lvl="0">
              <a:lnSpc>
                <a:spcPct val="120000"/>
              </a:lnSpc>
              <a:spcBef>
                <a:spcPts val="0"/>
              </a:spcBef>
            </a:pPr>
            <a:r>
              <a:rPr lang="nb-NO" dirty="0"/>
              <a:t>Identifisere hvilke tiltak som bør iverksettes for å kunne redusere utslippene med 40 % innen 2030 og utvikle felles retningslinjer for de ulike områdene:</a:t>
            </a:r>
          </a:p>
          <a:p>
            <a:pPr lvl="1">
              <a:lnSpc>
                <a:spcPct val="120000"/>
              </a:lnSpc>
              <a:spcBef>
                <a:spcPts val="0"/>
              </a:spcBef>
            </a:pPr>
            <a:r>
              <a:rPr lang="nb-NO" dirty="0"/>
              <a:t>Ansattes reisevirksomhet. </a:t>
            </a:r>
          </a:p>
          <a:p>
            <a:pPr lvl="1">
              <a:lnSpc>
                <a:spcPct val="120000"/>
              </a:lnSpc>
              <a:spcBef>
                <a:spcPts val="0"/>
              </a:spcBef>
            </a:pPr>
            <a:r>
              <a:rPr lang="nb-NO" dirty="0"/>
              <a:t>Kursvirksomhet.</a:t>
            </a:r>
          </a:p>
          <a:p>
            <a:pPr lvl="1">
              <a:lnSpc>
                <a:spcPct val="120000"/>
              </a:lnSpc>
              <a:spcBef>
                <a:spcPts val="0"/>
              </a:spcBef>
            </a:pPr>
            <a:r>
              <a:rPr lang="nb-NO" dirty="0"/>
              <a:t>Mat som serveres på møter og kurs.</a:t>
            </a:r>
          </a:p>
          <a:p>
            <a:pPr lvl="1">
              <a:lnSpc>
                <a:spcPct val="120000"/>
              </a:lnSpc>
              <a:spcBef>
                <a:spcPts val="0"/>
              </a:spcBef>
            </a:pPr>
            <a:r>
              <a:rPr lang="nb-NO" dirty="0"/>
              <a:t>Innkjøp av kontorutstyr o.l. </a:t>
            </a:r>
          </a:p>
          <a:p>
            <a:pPr lvl="1">
              <a:lnSpc>
                <a:spcPct val="120000"/>
              </a:lnSpc>
              <a:spcBef>
                <a:spcPts val="0"/>
              </a:spcBef>
            </a:pPr>
            <a:r>
              <a:rPr lang="nb-NO" dirty="0"/>
              <a:t>Informasjonsmateriale og markedsføring.</a:t>
            </a:r>
          </a:p>
          <a:p>
            <a:pPr marL="0" indent="0">
              <a:lnSpc>
                <a:spcPct val="120000"/>
              </a:lnSpc>
              <a:spcBef>
                <a:spcPts val="0"/>
              </a:spcBef>
              <a:buNone/>
            </a:pPr>
            <a:r>
              <a:rPr lang="nb-NO" dirty="0"/>
              <a:t> </a:t>
            </a:r>
          </a:p>
          <a:p>
            <a:pPr lvl="0">
              <a:lnSpc>
                <a:spcPct val="120000"/>
              </a:lnSpc>
              <a:spcBef>
                <a:spcPts val="0"/>
              </a:spcBef>
            </a:pPr>
            <a:r>
              <a:rPr lang="nb-NO" dirty="0"/>
              <a:t>Samtidig som vi jobber med mål 2) utfordres hver medarbeider til å sette to tiltak som gir bedre bærekraft i virksomheten. </a:t>
            </a:r>
          </a:p>
          <a:p>
            <a:pPr marL="0" indent="0">
              <a:lnSpc>
                <a:spcPct val="120000"/>
              </a:lnSpc>
              <a:spcBef>
                <a:spcPts val="0"/>
              </a:spcBef>
              <a:buNone/>
            </a:pPr>
            <a:r>
              <a:rPr lang="nb-NO" dirty="0"/>
              <a:t> </a:t>
            </a:r>
          </a:p>
          <a:p>
            <a:pPr lvl="0">
              <a:lnSpc>
                <a:spcPct val="120000"/>
              </a:lnSpc>
              <a:spcBef>
                <a:spcPts val="0"/>
              </a:spcBef>
            </a:pPr>
            <a:r>
              <a:rPr lang="nb-NO" dirty="0"/>
              <a:t>Alle ansatte løfter frem folkehøgskolenes Bærekraftvedtak i de sammenhengene det er naturlig. Ressursgruppa for oppfølging av Bærekraftvedtaket henvender seg til kolleger på Folkehøgskolekontoret for bistand, der det er hensiktsmessig.</a:t>
            </a:r>
          </a:p>
          <a:p>
            <a:pPr>
              <a:lnSpc>
                <a:spcPct val="120000"/>
              </a:lnSpc>
              <a:spcBef>
                <a:spcPts val="0"/>
              </a:spcBef>
            </a:pPr>
            <a:endParaRPr lang="nb-NO" dirty="0"/>
          </a:p>
          <a:p>
            <a:pPr lvl="0">
              <a:lnSpc>
                <a:spcPct val="120000"/>
              </a:lnSpc>
              <a:spcBef>
                <a:spcPts val="0"/>
              </a:spcBef>
            </a:pPr>
            <a:r>
              <a:rPr lang="nb-NO" dirty="0"/>
              <a:t>Vurdere miljøhensyn i planlegging av flytting til nye lokaler. Dette gjelder særlig gjenbruk av møbler og annet utstyr, samt             oppvarming og avfallshåndtering.</a:t>
            </a:r>
          </a:p>
          <a:p>
            <a:pPr marL="0" indent="0">
              <a:lnSpc>
                <a:spcPct val="120000"/>
              </a:lnSpc>
              <a:spcBef>
                <a:spcPts val="0"/>
              </a:spcBef>
              <a:buNone/>
            </a:pPr>
            <a:r>
              <a:rPr lang="nb-NO" dirty="0"/>
              <a:t> </a:t>
            </a:r>
          </a:p>
          <a:p>
            <a:pPr lvl="0">
              <a:lnSpc>
                <a:spcPct val="120000"/>
              </a:lnSpc>
              <a:spcBef>
                <a:spcPts val="0"/>
              </a:spcBef>
            </a:pPr>
            <a:r>
              <a:rPr lang="nb-NO" dirty="0"/>
              <a:t>Orientere om bærekraftplanen hvert kvartal for alle ansatte på Folkehøgskolekontoret. Orientering gjøres på                         Husgruppas informasjonsmøter i februar, mai, september og desember 2020. På det siste møtet markeres                                  resultatene for 2020, og ny plan for 2021 legges frem. </a:t>
            </a:r>
          </a:p>
          <a:p>
            <a:endParaRPr lang="nb-NO" dirty="0"/>
          </a:p>
        </p:txBody>
      </p:sp>
    </p:spTree>
    <p:extLst>
      <p:ext uri="{BB962C8B-B14F-4D97-AF65-F5344CB8AC3E}">
        <p14:creationId xmlns:p14="http://schemas.microsoft.com/office/powerpoint/2010/main" val="236676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2A66A9-FA63-4247-B51C-6201AB53D7F3}"/>
              </a:ext>
            </a:extLst>
          </p:cNvPr>
          <p:cNvSpPr>
            <a:spLocks noGrp="1"/>
          </p:cNvSpPr>
          <p:nvPr>
            <p:ph type="title"/>
          </p:nvPr>
        </p:nvSpPr>
        <p:spPr/>
        <p:txBody>
          <a:bodyPr/>
          <a:lstStyle/>
          <a:p>
            <a:r>
              <a:rPr lang="nb-NO" dirty="0"/>
              <a:t>Ressurser</a:t>
            </a:r>
          </a:p>
        </p:txBody>
      </p:sp>
      <p:sp>
        <p:nvSpPr>
          <p:cNvPr id="3" name="Plassholder for innhold 2">
            <a:extLst>
              <a:ext uri="{FF2B5EF4-FFF2-40B4-BE49-F238E27FC236}">
                <a16:creationId xmlns:a16="http://schemas.microsoft.com/office/drawing/2014/main" id="{D07BA2A5-50B5-4366-A8DE-AE54C6B69C3A}"/>
              </a:ext>
            </a:extLst>
          </p:cNvPr>
          <p:cNvSpPr>
            <a:spLocks noGrp="1"/>
          </p:cNvSpPr>
          <p:nvPr>
            <p:ph idx="1"/>
          </p:nvPr>
        </p:nvSpPr>
        <p:spPr>
          <a:xfrm>
            <a:off x="2231136" y="2638044"/>
            <a:ext cx="7729728" cy="3712422"/>
          </a:xfrm>
        </p:spPr>
        <p:txBody>
          <a:bodyPr>
            <a:normAutofit fontScale="85000" lnSpcReduction="20000"/>
          </a:bodyPr>
          <a:lstStyle/>
          <a:p>
            <a:r>
              <a:rPr lang="nb-NO" dirty="0"/>
              <a:t>Nettside for Bærekraftvedtaket:</a:t>
            </a:r>
          </a:p>
          <a:p>
            <a:pPr marL="0" indent="0">
              <a:buNone/>
            </a:pPr>
            <a:r>
              <a:rPr lang="nb-NO" dirty="0">
                <a:hlinkClick r:id="rId2"/>
              </a:rPr>
              <a:t>www.folkehogskoleradet.no/berekraftvedtak-klimaplan</a:t>
            </a:r>
            <a:endParaRPr lang="nb-NO" dirty="0"/>
          </a:p>
          <a:p>
            <a:pPr marL="0" indent="0">
              <a:buNone/>
            </a:pPr>
            <a:endParaRPr lang="nb-NO" dirty="0"/>
          </a:p>
          <a:p>
            <a:r>
              <a:rPr lang="nb-NO" dirty="0" err="1"/>
              <a:t>IUs</a:t>
            </a:r>
            <a:r>
              <a:rPr lang="nb-NO" dirty="0"/>
              <a:t> ressursbank - undervisningsopplegg:</a:t>
            </a:r>
          </a:p>
          <a:p>
            <a:pPr marL="0" indent="0">
              <a:buNone/>
            </a:pPr>
            <a:r>
              <a:rPr lang="nb-NO" dirty="0">
                <a:hlinkClick r:id="rId3"/>
              </a:rPr>
              <a:t>https://www.folkehogskoleradet.no/internasjonalt-utvalg-ressursbank</a:t>
            </a:r>
            <a:endParaRPr lang="nb-NO" dirty="0"/>
          </a:p>
          <a:p>
            <a:pPr marL="0" indent="0">
              <a:buNone/>
            </a:pPr>
            <a:endParaRPr lang="nb-NO" dirty="0"/>
          </a:p>
          <a:p>
            <a:r>
              <a:rPr lang="nb-NO" dirty="0"/>
              <a:t>Global skole - undervisningsopplegg:</a:t>
            </a:r>
          </a:p>
          <a:p>
            <a:pPr marL="0" indent="0">
              <a:buNone/>
            </a:pPr>
            <a:r>
              <a:rPr lang="nb-NO" dirty="0">
                <a:hlinkClick r:id="rId4"/>
              </a:rPr>
              <a:t>https://www.globalskole.no/tema</a:t>
            </a:r>
            <a:endParaRPr lang="nb-NO" dirty="0"/>
          </a:p>
          <a:p>
            <a:pPr marL="0" indent="0">
              <a:buNone/>
            </a:pPr>
            <a:endParaRPr lang="nb-NO" dirty="0"/>
          </a:p>
          <a:p>
            <a:r>
              <a:rPr lang="nb-NO" dirty="0"/>
              <a:t>Miljøfyrtårns miljøtips:</a:t>
            </a:r>
          </a:p>
          <a:p>
            <a:pPr marL="0" indent="0">
              <a:buNone/>
            </a:pPr>
            <a:r>
              <a:rPr lang="nb-NO" dirty="0">
                <a:hlinkClick r:id="rId5"/>
              </a:rPr>
              <a:t>https://www.miljofyrtarn.no/miljotips/</a:t>
            </a:r>
            <a:endParaRPr lang="nb-NO" dirty="0"/>
          </a:p>
          <a:p>
            <a:pPr marL="0" indent="0">
              <a:buNone/>
            </a:pPr>
            <a:r>
              <a:rPr lang="nb-NO" dirty="0"/>
              <a:t> </a:t>
            </a:r>
          </a:p>
          <a:p>
            <a:endParaRPr lang="nb-NO" dirty="0"/>
          </a:p>
        </p:txBody>
      </p:sp>
    </p:spTree>
    <p:extLst>
      <p:ext uri="{BB962C8B-B14F-4D97-AF65-F5344CB8AC3E}">
        <p14:creationId xmlns:p14="http://schemas.microsoft.com/office/powerpoint/2010/main" val="200823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B9F647-1518-4EE4-A1AD-FCA0821B958A}"/>
              </a:ext>
            </a:extLst>
          </p:cNvPr>
          <p:cNvSpPr>
            <a:spLocks noGrp="1"/>
          </p:cNvSpPr>
          <p:nvPr>
            <p:ph type="title"/>
          </p:nvPr>
        </p:nvSpPr>
        <p:spPr>
          <a:xfrm>
            <a:off x="795130" y="527370"/>
            <a:ext cx="10667999" cy="3421778"/>
          </a:xfrm>
        </p:spPr>
        <p:txBody>
          <a:bodyPr>
            <a:normAutofit/>
          </a:bodyPr>
          <a:lstStyle/>
          <a:p>
            <a:pPr algn="l">
              <a:spcBef>
                <a:spcPts val="600"/>
              </a:spcBef>
              <a:spcAft>
                <a:spcPts val="600"/>
              </a:spcAft>
            </a:pPr>
            <a:r>
              <a:rPr lang="nb-NO" dirty="0">
                <a:solidFill>
                  <a:srgbClr val="000000"/>
                </a:solidFill>
              </a:rPr>
              <a:t>MÅL:</a:t>
            </a:r>
            <a:br>
              <a:rPr lang="nb-NO" dirty="0">
                <a:solidFill>
                  <a:srgbClr val="000000"/>
                </a:solidFill>
              </a:rPr>
            </a:br>
            <a:r>
              <a:rPr lang="nb-NO" dirty="0">
                <a:solidFill>
                  <a:srgbClr val="000000"/>
                </a:solidFill>
              </a:rPr>
              <a:t>Alle skoler utarbeider en årlig lokal klimaplan og strategi for å nå Bærekraftsmålene.</a:t>
            </a:r>
          </a:p>
        </p:txBody>
      </p:sp>
    </p:spTree>
    <p:extLst>
      <p:ext uri="{BB962C8B-B14F-4D97-AF65-F5344CB8AC3E}">
        <p14:creationId xmlns:p14="http://schemas.microsoft.com/office/powerpoint/2010/main" val="4174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C9BAFD7-C0DB-405D-8B23-3DA28D705E86}"/>
              </a:ext>
            </a:extLst>
          </p:cNvPr>
          <p:cNvPicPr>
            <a:picLocks noChangeAspect="1"/>
          </p:cNvPicPr>
          <p:nvPr/>
        </p:nvPicPr>
        <p:blipFill>
          <a:blip r:embed="rId2"/>
          <a:stretch>
            <a:fillRect/>
          </a:stretch>
        </p:blipFill>
        <p:spPr>
          <a:xfrm>
            <a:off x="0" y="0"/>
            <a:ext cx="9687033" cy="6224222"/>
          </a:xfrm>
          <a:prstGeom prst="rect">
            <a:avLst/>
          </a:prstGeom>
        </p:spPr>
      </p:pic>
    </p:spTree>
    <p:extLst>
      <p:ext uri="{BB962C8B-B14F-4D97-AF65-F5344CB8AC3E}">
        <p14:creationId xmlns:p14="http://schemas.microsoft.com/office/powerpoint/2010/main" val="420873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82DF19-720C-448B-912E-8649ED438347}"/>
              </a:ext>
            </a:extLst>
          </p:cNvPr>
          <p:cNvSpPr>
            <a:spLocks noGrp="1"/>
          </p:cNvSpPr>
          <p:nvPr>
            <p:ph type="title"/>
          </p:nvPr>
        </p:nvSpPr>
        <p:spPr>
          <a:xfrm>
            <a:off x="1143000" y="609600"/>
            <a:ext cx="9875520" cy="1356360"/>
          </a:xfrm>
        </p:spPr>
        <p:txBody>
          <a:bodyPr rtlCol="0">
            <a:normAutofit/>
          </a:bodyPr>
          <a:lstStyle/>
          <a:p>
            <a:r>
              <a:rPr lang="nb-NO" dirty="0"/>
              <a:t>Årlig lokal klimaplan</a:t>
            </a:r>
          </a:p>
        </p:txBody>
      </p:sp>
      <p:sp>
        <p:nvSpPr>
          <p:cNvPr id="4" name="Plassholder for innhold 3">
            <a:extLst>
              <a:ext uri="{FF2B5EF4-FFF2-40B4-BE49-F238E27FC236}">
                <a16:creationId xmlns:a16="http://schemas.microsoft.com/office/drawing/2014/main" id="{409DD398-51AD-423B-898F-0E32D3F5935C}"/>
              </a:ext>
            </a:extLst>
          </p:cNvPr>
          <p:cNvSpPr>
            <a:spLocks noGrp="1"/>
          </p:cNvSpPr>
          <p:nvPr>
            <p:ph idx="1"/>
          </p:nvPr>
        </p:nvSpPr>
        <p:spPr>
          <a:xfrm>
            <a:off x="2231136" y="2505521"/>
            <a:ext cx="7729728" cy="3842269"/>
          </a:xfrm>
        </p:spPr>
        <p:txBody>
          <a:bodyPr>
            <a:normAutofit fontScale="92500" lnSpcReduction="20000"/>
          </a:bodyPr>
          <a:lstStyle/>
          <a:p>
            <a:r>
              <a:rPr lang="nb-NO" sz="2000" dirty="0"/>
              <a:t>Skolene velger selv hvordan oppsett for lokal klimaplan/bærekraftplan skal se ut, inkludert omfang. </a:t>
            </a:r>
          </a:p>
          <a:p>
            <a:r>
              <a:rPr lang="nb-NO" sz="2000" dirty="0"/>
              <a:t>Vi anbefaler at skolene lager planer for skoleår, slik at elevene som blir berørt kan delta i utformingen av planene.</a:t>
            </a:r>
          </a:p>
          <a:p>
            <a:r>
              <a:rPr lang="nb-NO" sz="2000" dirty="0"/>
              <a:t>Vi anbefaler å vektlegge det pedagogiske arbeidet i planen.</a:t>
            </a:r>
          </a:p>
          <a:p>
            <a:r>
              <a:rPr lang="nb-NO" sz="2000" dirty="0"/>
              <a:t>Planen kan gjerne ha med mål relatert til Bærekraftvedtaksmålene om reduksjon i klimagassutslipp, bruk av Globalvettreglene og hvordan skolen jobber med bærekraft i selvevalueringen. </a:t>
            </a:r>
          </a:p>
          <a:p>
            <a:r>
              <a:rPr lang="nb-NO" sz="2000" dirty="0"/>
              <a:t>Pass på at planen ikke havner i en skuff etter den er laget, men tas frem med jevne mellomrom, f.eks. på personalmøter.</a:t>
            </a:r>
          </a:p>
          <a:p>
            <a:r>
              <a:rPr lang="nb-NO" sz="2000" dirty="0"/>
              <a:t>Framsnakk det skolen får til av målene som er satt i planen, f.eks. på morgensamling.</a:t>
            </a:r>
          </a:p>
        </p:txBody>
      </p:sp>
    </p:spTree>
    <p:extLst>
      <p:ext uri="{BB962C8B-B14F-4D97-AF65-F5344CB8AC3E}">
        <p14:creationId xmlns:p14="http://schemas.microsoft.com/office/powerpoint/2010/main" val="344170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A7F955-C65D-4561-886A-A3CDFDBA124D}"/>
              </a:ext>
            </a:extLst>
          </p:cNvPr>
          <p:cNvSpPr>
            <a:spLocks noGrp="1"/>
          </p:cNvSpPr>
          <p:nvPr>
            <p:ph type="title"/>
          </p:nvPr>
        </p:nvSpPr>
        <p:spPr/>
        <p:txBody>
          <a:bodyPr/>
          <a:lstStyle/>
          <a:p>
            <a:r>
              <a:rPr lang="nb-NO" dirty="0"/>
              <a:t>Hvor skal vi begynne?</a:t>
            </a:r>
          </a:p>
        </p:txBody>
      </p:sp>
      <p:sp>
        <p:nvSpPr>
          <p:cNvPr id="3" name="Plassholder for innhold 2">
            <a:extLst>
              <a:ext uri="{FF2B5EF4-FFF2-40B4-BE49-F238E27FC236}">
                <a16:creationId xmlns:a16="http://schemas.microsoft.com/office/drawing/2014/main" id="{A8957E2F-3DEB-4950-BA24-05248D6BFE72}"/>
              </a:ext>
            </a:extLst>
          </p:cNvPr>
          <p:cNvSpPr>
            <a:spLocks noGrp="1"/>
          </p:cNvSpPr>
          <p:nvPr>
            <p:ph idx="1"/>
          </p:nvPr>
        </p:nvSpPr>
        <p:spPr>
          <a:xfrm>
            <a:off x="2231136" y="2594611"/>
            <a:ext cx="7729728" cy="4219956"/>
          </a:xfrm>
        </p:spPr>
        <p:txBody>
          <a:bodyPr>
            <a:normAutofit/>
          </a:bodyPr>
          <a:lstStyle/>
          <a:p>
            <a:r>
              <a:rPr lang="nb-NO" dirty="0"/>
              <a:t>Det kan være lurt å bruke tid sammen i personalet for å kartlegge hva skolen allerede gjør når det gjelder bærekraft og koble dette til de ulike målene i FNs Bærekraftsmål.</a:t>
            </a:r>
          </a:p>
          <a:p>
            <a:r>
              <a:rPr lang="nb-NO" dirty="0"/>
              <a:t>Det kan også være lurt at ansatte deler hva som er deres engasjement og lidenskap når det gjelder bærekraftig utvikling – hvilke tema er ansatte interessert i, og har kunnskap om fra før?</a:t>
            </a:r>
          </a:p>
          <a:p>
            <a:r>
              <a:rPr lang="nb-NO" dirty="0"/>
              <a:t>Kanskje finner skolen ut at man skal styrke de områdene innenfor bærekraft skolen allerede er ganske god på, eller at man ønsker å ta tak i de områdene skolen gjør lite på.</a:t>
            </a:r>
          </a:p>
          <a:p>
            <a:r>
              <a:rPr lang="nb-NO" dirty="0"/>
              <a:t>Målet i Bærekraftvedtaket vektlegger årlige planer, men for å lage gode årlige planer kan det være lurt nå i startfasen og også tenke 5års, og 10års planer for å se hvordan de ulike årene kan bygge på hverandre.</a:t>
            </a:r>
          </a:p>
        </p:txBody>
      </p:sp>
    </p:spTree>
    <p:extLst>
      <p:ext uri="{BB962C8B-B14F-4D97-AF65-F5344CB8AC3E}">
        <p14:creationId xmlns:p14="http://schemas.microsoft.com/office/powerpoint/2010/main" val="279019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6F0CC5DB-0953-4BBD-8218-C166A459508E}"/>
              </a:ext>
            </a:extLst>
          </p:cNvPr>
          <p:cNvPicPr>
            <a:picLocks noChangeAspect="1"/>
          </p:cNvPicPr>
          <p:nvPr/>
        </p:nvPicPr>
        <p:blipFill>
          <a:blip r:embed="rId3"/>
          <a:stretch>
            <a:fillRect/>
          </a:stretch>
        </p:blipFill>
        <p:spPr>
          <a:xfrm>
            <a:off x="968352" y="1872513"/>
            <a:ext cx="10255296" cy="3112974"/>
          </a:xfrm>
          <a:prstGeom prst="rect">
            <a:avLst/>
          </a:prstGeom>
        </p:spPr>
      </p:pic>
      <p:sp>
        <p:nvSpPr>
          <p:cNvPr id="11" name="Tittel 1">
            <a:extLst>
              <a:ext uri="{FF2B5EF4-FFF2-40B4-BE49-F238E27FC236}">
                <a16:creationId xmlns:a16="http://schemas.microsoft.com/office/drawing/2014/main" id="{313DC5BC-7BBA-40A9-A570-42A622EA9EEB}"/>
              </a:ext>
            </a:extLst>
          </p:cNvPr>
          <p:cNvSpPr>
            <a:spLocks noGrp="1"/>
          </p:cNvSpPr>
          <p:nvPr>
            <p:ph type="title"/>
          </p:nvPr>
        </p:nvSpPr>
        <p:spPr>
          <a:xfrm>
            <a:off x="2876735" y="714651"/>
            <a:ext cx="6438530" cy="713173"/>
          </a:xfrm>
        </p:spPr>
        <p:txBody>
          <a:bodyPr>
            <a:normAutofit fontScale="90000"/>
          </a:bodyPr>
          <a:lstStyle/>
          <a:p>
            <a:r>
              <a:rPr lang="nb-NO" sz="4800" dirty="0"/>
              <a:t>BÆREKRAFTMATRISEN</a:t>
            </a:r>
          </a:p>
        </p:txBody>
      </p:sp>
    </p:spTree>
    <p:extLst>
      <p:ext uri="{BB962C8B-B14F-4D97-AF65-F5344CB8AC3E}">
        <p14:creationId xmlns:p14="http://schemas.microsoft.com/office/powerpoint/2010/main" val="235939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E704458-970D-40CE-8770-9FAE1355915C}"/>
              </a:ext>
            </a:extLst>
          </p:cNvPr>
          <p:cNvPicPr>
            <a:picLocks noChangeAspect="1"/>
          </p:cNvPicPr>
          <p:nvPr/>
        </p:nvPicPr>
        <p:blipFill>
          <a:blip r:embed="rId2"/>
          <a:stretch>
            <a:fillRect/>
          </a:stretch>
        </p:blipFill>
        <p:spPr>
          <a:xfrm>
            <a:off x="0" y="0"/>
            <a:ext cx="9510377" cy="6585936"/>
          </a:xfrm>
          <a:prstGeom prst="rect">
            <a:avLst/>
          </a:prstGeom>
        </p:spPr>
      </p:pic>
    </p:spTree>
    <p:extLst>
      <p:ext uri="{BB962C8B-B14F-4D97-AF65-F5344CB8AC3E}">
        <p14:creationId xmlns:p14="http://schemas.microsoft.com/office/powerpoint/2010/main" val="185145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81E1535-9498-4BA2-9CD0-1C3369318073}"/>
              </a:ext>
            </a:extLst>
          </p:cNvPr>
          <p:cNvSpPr/>
          <p:nvPr/>
        </p:nvSpPr>
        <p:spPr>
          <a:xfrm>
            <a:off x="6982516" y="2837688"/>
            <a:ext cx="1398289" cy="3177275"/>
          </a:xfrm>
          <a:prstGeom prst="rect">
            <a:avLst/>
          </a:prstGeom>
          <a:solidFill>
            <a:srgbClr val="70AD47">
              <a:lumMod val="75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white"/>
                </a:solidFill>
                <a:effectLst/>
                <a:uLnTx/>
                <a:uFillTx/>
                <a:latin typeface="Calibri" panose="020F0502020204030204"/>
                <a:ea typeface="+mn-ea"/>
                <a:cs typeface="+mn-cs"/>
              </a:rPr>
              <a:t>Under-visning</a:t>
            </a:r>
            <a:endPar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A32F31E5-E1B6-4720-8BF0-1AC055540630}"/>
              </a:ext>
            </a:extLst>
          </p:cNvPr>
          <p:cNvSpPr/>
          <p:nvPr/>
        </p:nvSpPr>
        <p:spPr>
          <a:xfrm>
            <a:off x="769387" y="4972156"/>
            <a:ext cx="1398289" cy="1052223"/>
          </a:xfrm>
          <a:prstGeom prst="rect">
            <a:avLst/>
          </a:prstGeom>
          <a:solidFill>
            <a:srgbClr val="EEF7E9"/>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rPr>
              <a:t>Lokal-samfunnet</a:t>
            </a:r>
          </a:p>
        </p:txBody>
      </p:sp>
      <p:sp>
        <p:nvSpPr>
          <p:cNvPr id="13" name="Rektangel 12">
            <a:extLst>
              <a:ext uri="{FF2B5EF4-FFF2-40B4-BE49-F238E27FC236}">
                <a16:creationId xmlns:a16="http://schemas.microsoft.com/office/drawing/2014/main" id="{B196D1B5-A719-473E-B573-F9B593777E46}"/>
              </a:ext>
            </a:extLst>
          </p:cNvPr>
          <p:cNvSpPr/>
          <p:nvPr/>
        </p:nvSpPr>
        <p:spPr>
          <a:xfrm>
            <a:off x="2314396" y="4584376"/>
            <a:ext cx="1398289" cy="1440003"/>
          </a:xfrm>
          <a:prstGeom prst="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dirty="0">
                <a:ln>
                  <a:noFill/>
                </a:ln>
                <a:solidFill>
                  <a:prstClr val="black"/>
                </a:solidFill>
                <a:effectLst/>
                <a:uLnTx/>
                <a:uFillTx/>
                <a:latin typeface="Calibri" panose="020F0502020204030204"/>
                <a:ea typeface="+mn-ea"/>
                <a:cs typeface="+mn-cs"/>
              </a:rPr>
              <a:t>Hus-rengjøring</a:t>
            </a:r>
          </a:p>
        </p:txBody>
      </p:sp>
      <p:sp>
        <p:nvSpPr>
          <p:cNvPr id="14" name="Rektangel 13">
            <a:extLst>
              <a:ext uri="{FF2B5EF4-FFF2-40B4-BE49-F238E27FC236}">
                <a16:creationId xmlns:a16="http://schemas.microsoft.com/office/drawing/2014/main" id="{1600807A-567D-41B1-A6E3-17AC1FF830E4}"/>
              </a:ext>
            </a:extLst>
          </p:cNvPr>
          <p:cNvSpPr/>
          <p:nvPr/>
        </p:nvSpPr>
        <p:spPr>
          <a:xfrm>
            <a:off x="3859405" y="3954572"/>
            <a:ext cx="1398289" cy="2072769"/>
          </a:xfrm>
          <a:prstGeom prst="rect">
            <a:avLst/>
          </a:prstGeom>
          <a:solidFill>
            <a:srgbClr val="70AD47">
              <a:lumMod val="40000"/>
              <a:lumOff val="6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rPr>
              <a:t>Krav til leverandører</a:t>
            </a:r>
          </a:p>
        </p:txBody>
      </p:sp>
      <p:sp>
        <p:nvSpPr>
          <p:cNvPr id="15" name="Rektangel 14">
            <a:extLst>
              <a:ext uri="{FF2B5EF4-FFF2-40B4-BE49-F238E27FC236}">
                <a16:creationId xmlns:a16="http://schemas.microsoft.com/office/drawing/2014/main" id="{2A5D7BAB-976F-430B-85F8-496A594A52B3}"/>
              </a:ext>
            </a:extLst>
          </p:cNvPr>
          <p:cNvSpPr/>
          <p:nvPr/>
        </p:nvSpPr>
        <p:spPr>
          <a:xfrm>
            <a:off x="8521020" y="2483500"/>
            <a:ext cx="1398289" cy="3542601"/>
          </a:xfrm>
          <a:prstGeom prst="rect">
            <a:avLst/>
          </a:prstGeom>
          <a:solidFill>
            <a:srgbClr val="70AD47">
              <a:lumMod val="5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white"/>
                </a:solidFill>
                <a:effectLst/>
                <a:uLnTx/>
                <a:uFillTx/>
                <a:latin typeface="Calibri" panose="020F0502020204030204"/>
                <a:ea typeface="+mn-ea"/>
                <a:cs typeface="+mn-cs"/>
              </a:rPr>
              <a:t>Verdi-grunnlag</a:t>
            </a:r>
          </a:p>
        </p:txBody>
      </p:sp>
      <p:sp>
        <p:nvSpPr>
          <p:cNvPr id="16" name="Rektangel 15">
            <a:extLst>
              <a:ext uri="{FF2B5EF4-FFF2-40B4-BE49-F238E27FC236}">
                <a16:creationId xmlns:a16="http://schemas.microsoft.com/office/drawing/2014/main" id="{D24F3FD2-CA1E-4CC4-97BA-008DE0310EDA}"/>
              </a:ext>
            </a:extLst>
          </p:cNvPr>
          <p:cNvSpPr/>
          <p:nvPr/>
        </p:nvSpPr>
        <p:spPr>
          <a:xfrm>
            <a:off x="5444012" y="3301996"/>
            <a:ext cx="1398289" cy="2722383"/>
          </a:xfrm>
          <a:prstGeom prst="rect">
            <a:avLst/>
          </a:prstGeom>
          <a:solidFill>
            <a:srgbClr val="70AD47">
              <a:lumMod val="60000"/>
              <a:lumOff val="4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rPr>
              <a:t>Drifts-omlegging</a:t>
            </a:r>
          </a:p>
        </p:txBody>
      </p:sp>
      <p:sp>
        <p:nvSpPr>
          <p:cNvPr id="18" name="TekstSylinder 17">
            <a:extLst>
              <a:ext uri="{FF2B5EF4-FFF2-40B4-BE49-F238E27FC236}">
                <a16:creationId xmlns:a16="http://schemas.microsoft.com/office/drawing/2014/main" id="{AF7E83C1-786D-4635-B51C-361355426E86}"/>
              </a:ext>
            </a:extLst>
          </p:cNvPr>
          <p:cNvSpPr txBox="1"/>
          <p:nvPr/>
        </p:nvSpPr>
        <p:spPr>
          <a:xfrm>
            <a:off x="1645601" y="931275"/>
            <a:ext cx="1198486" cy="10522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17" name="Rett pilkobling 16">
            <a:extLst>
              <a:ext uri="{FF2B5EF4-FFF2-40B4-BE49-F238E27FC236}">
                <a16:creationId xmlns:a16="http://schemas.microsoft.com/office/drawing/2014/main" id="{E784020B-FDF1-4CC3-A8A0-C9865586EC39}"/>
              </a:ext>
            </a:extLst>
          </p:cNvPr>
          <p:cNvCxnSpPr>
            <a:cxnSpLocks/>
          </p:cNvCxnSpPr>
          <p:nvPr/>
        </p:nvCxnSpPr>
        <p:spPr>
          <a:xfrm flipV="1">
            <a:off x="647204" y="2583257"/>
            <a:ext cx="0" cy="344112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27" name="TekstSylinder 26">
            <a:extLst>
              <a:ext uri="{FF2B5EF4-FFF2-40B4-BE49-F238E27FC236}">
                <a16:creationId xmlns:a16="http://schemas.microsoft.com/office/drawing/2014/main" id="{F916D7ED-A0C7-4CBE-9158-5B8660221EFA}"/>
              </a:ext>
            </a:extLst>
          </p:cNvPr>
          <p:cNvSpPr txBox="1"/>
          <p:nvPr/>
        </p:nvSpPr>
        <p:spPr>
          <a:xfrm rot="16200000">
            <a:off x="-498403" y="4806291"/>
            <a:ext cx="1805049" cy="369332"/>
          </a:xfrm>
          <a:prstGeom prst="rect">
            <a:avLst/>
          </a:prstGeom>
          <a:noFill/>
        </p:spPr>
        <p:txBody>
          <a:bodyPr wrap="square" rtlCol="0">
            <a:spAutoFit/>
          </a:bodyPr>
          <a:lstStyle/>
          <a:p>
            <a:r>
              <a:rPr lang="nn-NO" dirty="0"/>
              <a:t>Kompleksitet </a:t>
            </a:r>
          </a:p>
        </p:txBody>
      </p:sp>
      <p:cxnSp>
        <p:nvCxnSpPr>
          <p:cNvPr id="28" name="Rett pilkobling 27">
            <a:extLst>
              <a:ext uri="{FF2B5EF4-FFF2-40B4-BE49-F238E27FC236}">
                <a16:creationId xmlns:a16="http://schemas.microsoft.com/office/drawing/2014/main" id="{E164C121-2B11-4D6C-9E82-E0B8EE861243}"/>
              </a:ext>
            </a:extLst>
          </p:cNvPr>
          <p:cNvCxnSpPr>
            <a:cxnSpLocks/>
          </p:cNvCxnSpPr>
          <p:nvPr/>
        </p:nvCxnSpPr>
        <p:spPr>
          <a:xfrm flipV="1">
            <a:off x="647204" y="6209789"/>
            <a:ext cx="9482532" cy="62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29" name="TekstSylinder 28">
            <a:extLst>
              <a:ext uri="{FF2B5EF4-FFF2-40B4-BE49-F238E27FC236}">
                <a16:creationId xmlns:a16="http://schemas.microsoft.com/office/drawing/2014/main" id="{1ED0D513-F1E5-4B78-AC86-26DF290C26DD}"/>
              </a:ext>
            </a:extLst>
          </p:cNvPr>
          <p:cNvSpPr txBox="1"/>
          <p:nvPr/>
        </p:nvSpPr>
        <p:spPr>
          <a:xfrm>
            <a:off x="588788" y="6209789"/>
            <a:ext cx="846930" cy="369332"/>
          </a:xfrm>
          <a:prstGeom prst="rect">
            <a:avLst/>
          </a:prstGeom>
          <a:noFill/>
        </p:spPr>
        <p:txBody>
          <a:bodyPr wrap="square" rtlCol="0">
            <a:spAutoFit/>
          </a:bodyPr>
          <a:lstStyle/>
          <a:p>
            <a:r>
              <a:rPr lang="nn-NO" dirty="0"/>
              <a:t>Ytre </a:t>
            </a:r>
          </a:p>
        </p:txBody>
      </p:sp>
      <p:sp>
        <p:nvSpPr>
          <p:cNvPr id="30" name="TekstSylinder 29">
            <a:extLst>
              <a:ext uri="{FF2B5EF4-FFF2-40B4-BE49-F238E27FC236}">
                <a16:creationId xmlns:a16="http://schemas.microsoft.com/office/drawing/2014/main" id="{47CA718A-1243-42AF-87CC-3AA3ED7B8A95}"/>
              </a:ext>
            </a:extLst>
          </p:cNvPr>
          <p:cNvSpPr txBox="1"/>
          <p:nvPr/>
        </p:nvSpPr>
        <p:spPr>
          <a:xfrm>
            <a:off x="3422383" y="6209789"/>
            <a:ext cx="1805049" cy="369332"/>
          </a:xfrm>
          <a:prstGeom prst="rect">
            <a:avLst/>
          </a:prstGeom>
          <a:noFill/>
        </p:spPr>
        <p:txBody>
          <a:bodyPr wrap="square" rtlCol="0">
            <a:spAutoFit/>
          </a:bodyPr>
          <a:lstStyle/>
          <a:p>
            <a:pPr algn="ctr"/>
            <a:r>
              <a:rPr lang="nn-NO" dirty="0"/>
              <a:t>Organisering  </a:t>
            </a:r>
          </a:p>
        </p:txBody>
      </p:sp>
      <p:sp>
        <p:nvSpPr>
          <p:cNvPr id="31" name="TekstSylinder 30">
            <a:extLst>
              <a:ext uri="{FF2B5EF4-FFF2-40B4-BE49-F238E27FC236}">
                <a16:creationId xmlns:a16="http://schemas.microsoft.com/office/drawing/2014/main" id="{B9520D31-0EB4-4232-91CE-1F67D62DCD6D}"/>
              </a:ext>
            </a:extLst>
          </p:cNvPr>
          <p:cNvSpPr txBox="1"/>
          <p:nvPr/>
        </p:nvSpPr>
        <p:spPr>
          <a:xfrm>
            <a:off x="9092598" y="6207183"/>
            <a:ext cx="826711" cy="369332"/>
          </a:xfrm>
          <a:prstGeom prst="rect">
            <a:avLst/>
          </a:prstGeom>
          <a:noFill/>
        </p:spPr>
        <p:txBody>
          <a:bodyPr wrap="square" rtlCol="0">
            <a:spAutoFit/>
          </a:bodyPr>
          <a:lstStyle/>
          <a:p>
            <a:r>
              <a:rPr lang="nn-NO" dirty="0"/>
              <a:t>Indre </a:t>
            </a:r>
          </a:p>
        </p:txBody>
      </p:sp>
      <p:sp>
        <p:nvSpPr>
          <p:cNvPr id="26" name="Tittel 1">
            <a:extLst>
              <a:ext uri="{FF2B5EF4-FFF2-40B4-BE49-F238E27FC236}">
                <a16:creationId xmlns:a16="http://schemas.microsoft.com/office/drawing/2014/main" id="{CDB33400-2B3D-4B2D-B988-8CB718A6BE7A}"/>
              </a:ext>
            </a:extLst>
          </p:cNvPr>
          <p:cNvSpPr>
            <a:spLocks noGrp="1"/>
          </p:cNvSpPr>
          <p:nvPr>
            <p:ph type="title"/>
          </p:nvPr>
        </p:nvSpPr>
        <p:spPr>
          <a:xfrm>
            <a:off x="647204" y="498871"/>
            <a:ext cx="3631180" cy="516588"/>
          </a:xfrm>
        </p:spPr>
        <p:txBody>
          <a:bodyPr>
            <a:noAutofit/>
          </a:bodyPr>
          <a:lstStyle/>
          <a:p>
            <a:r>
              <a:rPr lang="nb-NO" sz="2000" dirty="0"/>
              <a:t>Grønn vekst modell</a:t>
            </a:r>
          </a:p>
        </p:txBody>
      </p:sp>
      <p:sp>
        <p:nvSpPr>
          <p:cNvPr id="33" name="TekstSylinder 32">
            <a:extLst>
              <a:ext uri="{FF2B5EF4-FFF2-40B4-BE49-F238E27FC236}">
                <a16:creationId xmlns:a16="http://schemas.microsoft.com/office/drawing/2014/main" id="{D8DFE1D9-5D42-4C90-B72D-3E3EE106B6E9}"/>
              </a:ext>
            </a:extLst>
          </p:cNvPr>
          <p:cNvSpPr txBox="1"/>
          <p:nvPr/>
        </p:nvSpPr>
        <p:spPr>
          <a:xfrm>
            <a:off x="588788" y="6623069"/>
            <a:ext cx="5976740" cy="276999"/>
          </a:xfrm>
          <a:prstGeom prst="rect">
            <a:avLst/>
          </a:prstGeom>
          <a:noFill/>
        </p:spPr>
        <p:txBody>
          <a:bodyPr wrap="square" rtlCol="0">
            <a:spAutoFit/>
          </a:bodyPr>
          <a:lstStyle/>
          <a:p>
            <a:r>
              <a:rPr lang="nb-NO" sz="1200" dirty="0">
                <a:latin typeface="+mj-lt"/>
              </a:rPr>
              <a:t>Kilde: </a:t>
            </a:r>
            <a:r>
              <a:rPr lang="nb-NO" sz="1200" dirty="0" err="1">
                <a:latin typeface="+mj-lt"/>
              </a:rPr>
              <a:t>Stoknes</a:t>
            </a:r>
            <a:r>
              <a:rPr lang="nb-NO" sz="1200" dirty="0">
                <a:latin typeface="+mj-lt"/>
              </a:rPr>
              <a:t> (2019) Grønn vekst modell. (Tilpasset folkehøgskolene av Phuthi og Opsvik)</a:t>
            </a:r>
          </a:p>
        </p:txBody>
      </p:sp>
    </p:spTree>
    <p:extLst>
      <p:ext uri="{BB962C8B-B14F-4D97-AF65-F5344CB8AC3E}">
        <p14:creationId xmlns:p14="http://schemas.microsoft.com/office/powerpoint/2010/main" val="27880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7" grpId="0"/>
      <p:bldP spid="29" grpId="0"/>
      <p:bldP spid="30" grpId="0"/>
      <p:bldP spid="3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81E1535-9498-4BA2-9CD0-1C3369318073}"/>
              </a:ext>
            </a:extLst>
          </p:cNvPr>
          <p:cNvSpPr/>
          <p:nvPr/>
        </p:nvSpPr>
        <p:spPr>
          <a:xfrm>
            <a:off x="6982516" y="2837688"/>
            <a:ext cx="1398289" cy="3177275"/>
          </a:xfrm>
          <a:prstGeom prst="rect">
            <a:avLst/>
          </a:prstGeom>
          <a:solidFill>
            <a:srgbClr val="70AD47">
              <a:lumMod val="75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white"/>
                </a:solidFill>
                <a:effectLst/>
                <a:uLnTx/>
                <a:uFillTx/>
                <a:latin typeface="Calibri" panose="020F0502020204030204"/>
                <a:ea typeface="+mn-ea"/>
                <a:cs typeface="+mn-cs"/>
              </a:rPr>
              <a:t>Under-visning</a:t>
            </a:r>
            <a:endPar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Rektangel 11">
            <a:extLst>
              <a:ext uri="{FF2B5EF4-FFF2-40B4-BE49-F238E27FC236}">
                <a16:creationId xmlns:a16="http://schemas.microsoft.com/office/drawing/2014/main" id="{A32F31E5-E1B6-4720-8BF0-1AC055540630}"/>
              </a:ext>
            </a:extLst>
          </p:cNvPr>
          <p:cNvSpPr/>
          <p:nvPr/>
        </p:nvSpPr>
        <p:spPr>
          <a:xfrm>
            <a:off x="769387" y="4972156"/>
            <a:ext cx="1398289" cy="1052223"/>
          </a:xfrm>
          <a:prstGeom prst="rect">
            <a:avLst/>
          </a:prstGeom>
          <a:solidFill>
            <a:srgbClr val="EEF7E9"/>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rPr>
              <a:t>Lokal-samfunnet</a:t>
            </a:r>
          </a:p>
        </p:txBody>
      </p:sp>
      <p:sp>
        <p:nvSpPr>
          <p:cNvPr id="13" name="Rektangel 12">
            <a:extLst>
              <a:ext uri="{FF2B5EF4-FFF2-40B4-BE49-F238E27FC236}">
                <a16:creationId xmlns:a16="http://schemas.microsoft.com/office/drawing/2014/main" id="{B196D1B5-A719-473E-B573-F9B593777E46}"/>
              </a:ext>
            </a:extLst>
          </p:cNvPr>
          <p:cNvSpPr/>
          <p:nvPr/>
        </p:nvSpPr>
        <p:spPr>
          <a:xfrm>
            <a:off x="2314396" y="4584376"/>
            <a:ext cx="1398289" cy="1440003"/>
          </a:xfrm>
          <a:prstGeom prst="rect">
            <a:avLst/>
          </a:prstGeom>
          <a:solidFill>
            <a:srgbClr val="70AD47">
              <a:lumMod val="20000"/>
              <a:lumOff val="8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dirty="0">
                <a:ln>
                  <a:noFill/>
                </a:ln>
                <a:solidFill>
                  <a:prstClr val="black"/>
                </a:solidFill>
                <a:effectLst/>
                <a:uLnTx/>
                <a:uFillTx/>
                <a:latin typeface="Calibri" panose="020F0502020204030204"/>
                <a:ea typeface="+mn-ea"/>
                <a:cs typeface="+mn-cs"/>
              </a:rPr>
              <a:t>Hus-rengjøring</a:t>
            </a:r>
          </a:p>
        </p:txBody>
      </p:sp>
      <p:sp>
        <p:nvSpPr>
          <p:cNvPr id="14" name="Rektangel 13">
            <a:extLst>
              <a:ext uri="{FF2B5EF4-FFF2-40B4-BE49-F238E27FC236}">
                <a16:creationId xmlns:a16="http://schemas.microsoft.com/office/drawing/2014/main" id="{1600807A-567D-41B1-A6E3-17AC1FF830E4}"/>
              </a:ext>
            </a:extLst>
          </p:cNvPr>
          <p:cNvSpPr/>
          <p:nvPr/>
        </p:nvSpPr>
        <p:spPr>
          <a:xfrm>
            <a:off x="3859405" y="3954572"/>
            <a:ext cx="1398289" cy="2072769"/>
          </a:xfrm>
          <a:prstGeom prst="rect">
            <a:avLst/>
          </a:prstGeom>
          <a:solidFill>
            <a:srgbClr val="70AD47">
              <a:lumMod val="40000"/>
              <a:lumOff val="6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rPr>
              <a:t>Krav til leverandører</a:t>
            </a:r>
          </a:p>
        </p:txBody>
      </p:sp>
      <p:sp>
        <p:nvSpPr>
          <p:cNvPr id="15" name="Rektangel 14">
            <a:extLst>
              <a:ext uri="{FF2B5EF4-FFF2-40B4-BE49-F238E27FC236}">
                <a16:creationId xmlns:a16="http://schemas.microsoft.com/office/drawing/2014/main" id="{2A5D7BAB-976F-430B-85F8-496A594A52B3}"/>
              </a:ext>
            </a:extLst>
          </p:cNvPr>
          <p:cNvSpPr/>
          <p:nvPr/>
        </p:nvSpPr>
        <p:spPr>
          <a:xfrm>
            <a:off x="8521020" y="2483500"/>
            <a:ext cx="1398289" cy="3542601"/>
          </a:xfrm>
          <a:prstGeom prst="rect">
            <a:avLst/>
          </a:prstGeom>
          <a:solidFill>
            <a:srgbClr val="70AD47">
              <a:lumMod val="5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white"/>
                </a:solidFill>
                <a:effectLst/>
                <a:uLnTx/>
                <a:uFillTx/>
                <a:latin typeface="Calibri" panose="020F0502020204030204"/>
                <a:ea typeface="+mn-ea"/>
                <a:cs typeface="+mn-cs"/>
              </a:rPr>
              <a:t>Verdi-grunnlag</a:t>
            </a:r>
          </a:p>
        </p:txBody>
      </p:sp>
      <p:sp>
        <p:nvSpPr>
          <p:cNvPr id="16" name="Rektangel 15">
            <a:extLst>
              <a:ext uri="{FF2B5EF4-FFF2-40B4-BE49-F238E27FC236}">
                <a16:creationId xmlns:a16="http://schemas.microsoft.com/office/drawing/2014/main" id="{D24F3FD2-CA1E-4CC4-97BA-008DE0310EDA}"/>
              </a:ext>
            </a:extLst>
          </p:cNvPr>
          <p:cNvSpPr/>
          <p:nvPr/>
        </p:nvSpPr>
        <p:spPr>
          <a:xfrm>
            <a:off x="5444012" y="3301996"/>
            <a:ext cx="1398289" cy="2722383"/>
          </a:xfrm>
          <a:prstGeom prst="rect">
            <a:avLst/>
          </a:prstGeom>
          <a:solidFill>
            <a:srgbClr val="70AD47">
              <a:lumMod val="60000"/>
              <a:lumOff val="40000"/>
            </a:srgbClr>
          </a:solidFill>
          <a:ln w="381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800" b="0" i="0" u="none" strike="noStrike" kern="0" cap="none" spc="0" normalizeH="0" baseline="0" noProof="0" dirty="0">
                <a:ln>
                  <a:noFill/>
                </a:ln>
                <a:solidFill>
                  <a:prstClr val="black"/>
                </a:solidFill>
                <a:effectLst/>
                <a:uLnTx/>
                <a:uFillTx/>
                <a:latin typeface="Calibri" panose="020F0502020204030204"/>
                <a:ea typeface="+mn-ea"/>
                <a:cs typeface="+mn-cs"/>
              </a:rPr>
              <a:t>Drifts-omlegging</a:t>
            </a:r>
          </a:p>
        </p:txBody>
      </p:sp>
      <p:sp>
        <p:nvSpPr>
          <p:cNvPr id="18" name="TekstSylinder 17">
            <a:extLst>
              <a:ext uri="{FF2B5EF4-FFF2-40B4-BE49-F238E27FC236}">
                <a16:creationId xmlns:a16="http://schemas.microsoft.com/office/drawing/2014/main" id="{AF7E83C1-786D-4635-B51C-361355426E86}"/>
              </a:ext>
            </a:extLst>
          </p:cNvPr>
          <p:cNvSpPr txBox="1"/>
          <p:nvPr/>
        </p:nvSpPr>
        <p:spPr>
          <a:xfrm>
            <a:off x="1645601" y="931275"/>
            <a:ext cx="1198486" cy="10522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cxnSp>
        <p:nvCxnSpPr>
          <p:cNvPr id="17" name="Rett pilkobling 16">
            <a:extLst>
              <a:ext uri="{FF2B5EF4-FFF2-40B4-BE49-F238E27FC236}">
                <a16:creationId xmlns:a16="http://schemas.microsoft.com/office/drawing/2014/main" id="{E784020B-FDF1-4CC3-A8A0-C9865586EC39}"/>
              </a:ext>
            </a:extLst>
          </p:cNvPr>
          <p:cNvCxnSpPr>
            <a:cxnSpLocks/>
          </p:cNvCxnSpPr>
          <p:nvPr/>
        </p:nvCxnSpPr>
        <p:spPr>
          <a:xfrm flipV="1">
            <a:off x="647204" y="2583257"/>
            <a:ext cx="0" cy="344112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27" name="TekstSylinder 26">
            <a:extLst>
              <a:ext uri="{FF2B5EF4-FFF2-40B4-BE49-F238E27FC236}">
                <a16:creationId xmlns:a16="http://schemas.microsoft.com/office/drawing/2014/main" id="{F916D7ED-A0C7-4CBE-9158-5B8660221EFA}"/>
              </a:ext>
            </a:extLst>
          </p:cNvPr>
          <p:cNvSpPr txBox="1"/>
          <p:nvPr/>
        </p:nvSpPr>
        <p:spPr>
          <a:xfrm rot="16200000">
            <a:off x="-498403" y="4806291"/>
            <a:ext cx="1805049" cy="369332"/>
          </a:xfrm>
          <a:prstGeom prst="rect">
            <a:avLst/>
          </a:prstGeom>
          <a:noFill/>
        </p:spPr>
        <p:txBody>
          <a:bodyPr wrap="square" rtlCol="0">
            <a:spAutoFit/>
          </a:bodyPr>
          <a:lstStyle/>
          <a:p>
            <a:r>
              <a:rPr lang="nn-NO" dirty="0"/>
              <a:t>Kompleksitet </a:t>
            </a:r>
          </a:p>
        </p:txBody>
      </p:sp>
      <p:cxnSp>
        <p:nvCxnSpPr>
          <p:cNvPr id="28" name="Rett pilkobling 27">
            <a:extLst>
              <a:ext uri="{FF2B5EF4-FFF2-40B4-BE49-F238E27FC236}">
                <a16:creationId xmlns:a16="http://schemas.microsoft.com/office/drawing/2014/main" id="{E164C121-2B11-4D6C-9E82-E0B8EE861243}"/>
              </a:ext>
            </a:extLst>
          </p:cNvPr>
          <p:cNvCxnSpPr>
            <a:cxnSpLocks/>
          </p:cNvCxnSpPr>
          <p:nvPr/>
        </p:nvCxnSpPr>
        <p:spPr>
          <a:xfrm flipV="1">
            <a:off x="647204" y="6209789"/>
            <a:ext cx="9482532" cy="62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29" name="TekstSylinder 28">
            <a:extLst>
              <a:ext uri="{FF2B5EF4-FFF2-40B4-BE49-F238E27FC236}">
                <a16:creationId xmlns:a16="http://schemas.microsoft.com/office/drawing/2014/main" id="{1ED0D513-F1E5-4B78-AC86-26DF290C26DD}"/>
              </a:ext>
            </a:extLst>
          </p:cNvPr>
          <p:cNvSpPr txBox="1"/>
          <p:nvPr/>
        </p:nvSpPr>
        <p:spPr>
          <a:xfrm>
            <a:off x="588788" y="6209789"/>
            <a:ext cx="846930" cy="369332"/>
          </a:xfrm>
          <a:prstGeom prst="rect">
            <a:avLst/>
          </a:prstGeom>
          <a:noFill/>
        </p:spPr>
        <p:txBody>
          <a:bodyPr wrap="square" rtlCol="0">
            <a:spAutoFit/>
          </a:bodyPr>
          <a:lstStyle/>
          <a:p>
            <a:r>
              <a:rPr lang="nn-NO" dirty="0"/>
              <a:t>Ytre </a:t>
            </a:r>
          </a:p>
        </p:txBody>
      </p:sp>
      <p:sp>
        <p:nvSpPr>
          <p:cNvPr id="30" name="TekstSylinder 29">
            <a:extLst>
              <a:ext uri="{FF2B5EF4-FFF2-40B4-BE49-F238E27FC236}">
                <a16:creationId xmlns:a16="http://schemas.microsoft.com/office/drawing/2014/main" id="{47CA718A-1243-42AF-87CC-3AA3ED7B8A95}"/>
              </a:ext>
            </a:extLst>
          </p:cNvPr>
          <p:cNvSpPr txBox="1"/>
          <p:nvPr/>
        </p:nvSpPr>
        <p:spPr>
          <a:xfrm>
            <a:off x="3422383" y="6209789"/>
            <a:ext cx="1805049" cy="369332"/>
          </a:xfrm>
          <a:prstGeom prst="rect">
            <a:avLst/>
          </a:prstGeom>
          <a:noFill/>
        </p:spPr>
        <p:txBody>
          <a:bodyPr wrap="square" rtlCol="0">
            <a:spAutoFit/>
          </a:bodyPr>
          <a:lstStyle/>
          <a:p>
            <a:pPr algn="ctr"/>
            <a:r>
              <a:rPr lang="nn-NO" dirty="0"/>
              <a:t>Organisering  </a:t>
            </a:r>
          </a:p>
        </p:txBody>
      </p:sp>
      <p:sp>
        <p:nvSpPr>
          <p:cNvPr id="31" name="TekstSylinder 30">
            <a:extLst>
              <a:ext uri="{FF2B5EF4-FFF2-40B4-BE49-F238E27FC236}">
                <a16:creationId xmlns:a16="http://schemas.microsoft.com/office/drawing/2014/main" id="{B9520D31-0EB4-4232-91CE-1F67D62DCD6D}"/>
              </a:ext>
            </a:extLst>
          </p:cNvPr>
          <p:cNvSpPr txBox="1"/>
          <p:nvPr/>
        </p:nvSpPr>
        <p:spPr>
          <a:xfrm>
            <a:off x="9092598" y="6207183"/>
            <a:ext cx="826711" cy="369332"/>
          </a:xfrm>
          <a:prstGeom prst="rect">
            <a:avLst/>
          </a:prstGeom>
          <a:noFill/>
        </p:spPr>
        <p:txBody>
          <a:bodyPr wrap="square" rtlCol="0">
            <a:spAutoFit/>
          </a:bodyPr>
          <a:lstStyle/>
          <a:p>
            <a:r>
              <a:rPr lang="nn-NO" dirty="0"/>
              <a:t>Indre </a:t>
            </a:r>
          </a:p>
        </p:txBody>
      </p:sp>
      <p:sp>
        <p:nvSpPr>
          <p:cNvPr id="32" name="TekstSylinder 31">
            <a:extLst>
              <a:ext uri="{FF2B5EF4-FFF2-40B4-BE49-F238E27FC236}">
                <a16:creationId xmlns:a16="http://schemas.microsoft.com/office/drawing/2014/main" id="{A565C896-2835-46AF-BD1D-61231F94D1BA}"/>
              </a:ext>
            </a:extLst>
          </p:cNvPr>
          <p:cNvSpPr txBox="1"/>
          <p:nvPr/>
        </p:nvSpPr>
        <p:spPr>
          <a:xfrm>
            <a:off x="588788" y="6623069"/>
            <a:ext cx="5976740" cy="276999"/>
          </a:xfrm>
          <a:prstGeom prst="rect">
            <a:avLst/>
          </a:prstGeom>
          <a:noFill/>
        </p:spPr>
        <p:txBody>
          <a:bodyPr wrap="square" rtlCol="0">
            <a:spAutoFit/>
          </a:bodyPr>
          <a:lstStyle/>
          <a:p>
            <a:r>
              <a:rPr lang="nb-NO" sz="1200" dirty="0">
                <a:latin typeface="+mj-lt"/>
              </a:rPr>
              <a:t>Kilde: </a:t>
            </a:r>
            <a:r>
              <a:rPr lang="nb-NO" sz="1200" dirty="0" err="1">
                <a:latin typeface="+mj-lt"/>
              </a:rPr>
              <a:t>Stoknes</a:t>
            </a:r>
            <a:r>
              <a:rPr lang="nb-NO" sz="1200" dirty="0">
                <a:latin typeface="+mj-lt"/>
              </a:rPr>
              <a:t> (2019) Grønn vekst modell. (Tilpasset folkehøgskolene av Phuthi og Opsvik)</a:t>
            </a:r>
          </a:p>
        </p:txBody>
      </p:sp>
      <p:sp>
        <p:nvSpPr>
          <p:cNvPr id="26" name="TekstSylinder 25">
            <a:extLst>
              <a:ext uri="{FF2B5EF4-FFF2-40B4-BE49-F238E27FC236}">
                <a16:creationId xmlns:a16="http://schemas.microsoft.com/office/drawing/2014/main" id="{6B42E25E-C7BA-4988-8835-2C0E581FADEF}"/>
              </a:ext>
            </a:extLst>
          </p:cNvPr>
          <p:cNvSpPr txBox="1"/>
          <p:nvPr/>
        </p:nvSpPr>
        <p:spPr>
          <a:xfrm>
            <a:off x="853251" y="486072"/>
            <a:ext cx="146114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*Lokale samarbeid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*Bærekraft-ambassadør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*Inkludering</a:t>
            </a:r>
          </a:p>
        </p:txBody>
      </p:sp>
      <p:sp>
        <p:nvSpPr>
          <p:cNvPr id="33" name="TekstSylinder 32">
            <a:extLst>
              <a:ext uri="{FF2B5EF4-FFF2-40B4-BE49-F238E27FC236}">
                <a16:creationId xmlns:a16="http://schemas.microsoft.com/office/drawing/2014/main" id="{08ACDE25-231E-488A-8E83-4AE49D4F8D75}"/>
              </a:ext>
            </a:extLst>
          </p:cNvPr>
          <p:cNvSpPr txBox="1"/>
          <p:nvPr/>
        </p:nvSpPr>
        <p:spPr>
          <a:xfrm>
            <a:off x="2249595" y="486072"/>
            <a:ext cx="139828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*Miljøledelse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*Avfalls-håndtering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*Energibruk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 Redusere klimagass-utslipp</a:t>
            </a:r>
          </a:p>
        </p:txBody>
      </p:sp>
      <p:sp>
        <p:nvSpPr>
          <p:cNvPr id="34" name="TekstSylinder 33">
            <a:extLst>
              <a:ext uri="{FF2B5EF4-FFF2-40B4-BE49-F238E27FC236}">
                <a16:creationId xmlns:a16="http://schemas.microsoft.com/office/drawing/2014/main" id="{53B508EB-C125-4B1F-B9DF-B5C3FDFC5F71}"/>
              </a:ext>
            </a:extLst>
          </p:cNvPr>
          <p:cNvSpPr txBox="1"/>
          <p:nvPr/>
        </p:nvSpPr>
        <p:spPr>
          <a:xfrm>
            <a:off x="3829143" y="470481"/>
            <a:ext cx="1398289"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*Innkjøps-avtaler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*Valg av reiseselskap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*Valg av byggeselskap</a:t>
            </a:r>
          </a:p>
        </p:txBody>
      </p:sp>
      <p:sp>
        <p:nvSpPr>
          <p:cNvPr id="35" name="TekstSylinder 34">
            <a:extLst>
              <a:ext uri="{FF2B5EF4-FFF2-40B4-BE49-F238E27FC236}">
                <a16:creationId xmlns:a16="http://schemas.microsoft.com/office/drawing/2014/main" id="{A81FB2A9-ECA6-4826-96D1-31FFBF951329}"/>
              </a:ext>
            </a:extLst>
          </p:cNvPr>
          <p:cNvSpPr txBox="1"/>
          <p:nvPr/>
        </p:nvSpPr>
        <p:spPr>
          <a:xfrm>
            <a:off x="5408691" y="470481"/>
            <a:ext cx="1398289"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*Markeds-føring av skolen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*Grønt kjøkken og bygg</a:t>
            </a:r>
          </a:p>
          <a:p>
            <a:pPr>
              <a:defRPr/>
            </a:pPr>
            <a:r>
              <a:rPr lang="nb-NO" sz="1600" dirty="0">
                <a:solidFill>
                  <a:srgbClr val="000000"/>
                </a:solidFill>
                <a:latin typeface="Corbel" panose="020B0503020204020204"/>
              </a:rPr>
              <a:t>* Transport i undervisning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6" name="TekstSylinder 35">
            <a:extLst>
              <a:ext uri="{FF2B5EF4-FFF2-40B4-BE49-F238E27FC236}">
                <a16:creationId xmlns:a16="http://schemas.microsoft.com/office/drawing/2014/main" id="{3ABDC532-A346-45C8-811C-44A88E3930D0}"/>
              </a:ext>
            </a:extLst>
          </p:cNvPr>
          <p:cNvSpPr txBox="1"/>
          <p:nvPr/>
        </p:nvSpPr>
        <p:spPr>
          <a:xfrm>
            <a:off x="6982516" y="470481"/>
            <a:ext cx="1398289"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*Innhold på linjene, fellesfag og valgfag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*Globalvett-reglene</a:t>
            </a:r>
          </a:p>
        </p:txBody>
      </p:sp>
      <p:sp>
        <p:nvSpPr>
          <p:cNvPr id="37" name="TekstSylinder 36">
            <a:extLst>
              <a:ext uri="{FF2B5EF4-FFF2-40B4-BE49-F238E27FC236}">
                <a16:creationId xmlns:a16="http://schemas.microsoft.com/office/drawing/2014/main" id="{5D885E13-21EA-4250-AD97-6957B01BDD2D}"/>
              </a:ext>
            </a:extLst>
          </p:cNvPr>
          <p:cNvSpPr txBox="1"/>
          <p:nvPr/>
        </p:nvSpPr>
        <p:spPr>
          <a:xfrm>
            <a:off x="8556341" y="486072"/>
            <a:ext cx="139828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*Skolens DNA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*Selv-evaluering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000000"/>
                </a:solidFill>
                <a:effectLst/>
                <a:uLnTx/>
                <a:uFillTx/>
                <a:latin typeface="Corbel" panose="020B0503020204020204"/>
                <a:ea typeface="+mn-ea"/>
                <a:cs typeface="+mn-cs"/>
              </a:rPr>
              <a:t>*Eierskap hos ansatte til skolens verdier.</a:t>
            </a:r>
          </a:p>
        </p:txBody>
      </p:sp>
    </p:spTree>
    <p:extLst>
      <p:ext uri="{BB962C8B-B14F-4D97-AF65-F5344CB8AC3E}">
        <p14:creationId xmlns:p14="http://schemas.microsoft.com/office/powerpoint/2010/main" val="27426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7" grpId="0"/>
      <p:bldP spid="29" grpId="0"/>
      <p:bldP spid="30" grpId="0"/>
      <p:bldP spid="31" grpId="0"/>
      <p:bldP spid="32" grpId="0"/>
      <p:bldP spid="26" grpId="0"/>
      <p:bldP spid="33" grpId="0"/>
      <p:bldP spid="34" grpId="0"/>
      <p:bldP spid="35" grpId="0"/>
      <p:bldP spid="36" grpId="0"/>
      <p:bldP spid="37" grpId="0"/>
    </p:bldLst>
  </p:timing>
</p:sld>
</file>

<file path=ppt/theme/theme1.xml><?xml version="1.0" encoding="utf-8"?>
<a:theme xmlns:a="http://schemas.openxmlformats.org/drawingml/2006/main" name="Pakk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kk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TM10001115[[fn=Pakke]]</Template>
  <TotalTime>99</TotalTime>
  <Words>1012</Words>
  <Application>Microsoft Office PowerPoint</Application>
  <PresentationFormat>Widescreen</PresentationFormat>
  <Paragraphs>110</Paragraphs>
  <Slides>12</Slides>
  <Notes>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12</vt:i4>
      </vt:variant>
    </vt:vector>
  </HeadingPairs>
  <TitlesOfParts>
    <vt:vector size="17" baseType="lpstr">
      <vt:lpstr>Arial</vt:lpstr>
      <vt:lpstr>Calibri</vt:lpstr>
      <vt:lpstr>Corbel</vt:lpstr>
      <vt:lpstr>Gill Sans MT</vt:lpstr>
      <vt:lpstr>Pakke</vt:lpstr>
      <vt:lpstr>Folkehøgskolenes Bærekraftvedtak</vt:lpstr>
      <vt:lpstr>MÅL: Alle skoler utarbeider en årlig lokal klimaplan og strategi for å nå Bærekraftsmålene.</vt:lpstr>
      <vt:lpstr>PowerPoint-presentasjon</vt:lpstr>
      <vt:lpstr>Årlig lokal klimaplan</vt:lpstr>
      <vt:lpstr>Hvor skal vi begynne?</vt:lpstr>
      <vt:lpstr>BÆREKRAFTMATRISEN</vt:lpstr>
      <vt:lpstr>PowerPoint-presentasjon</vt:lpstr>
      <vt:lpstr>Grønn vekst modell</vt:lpstr>
      <vt:lpstr>PowerPoint-presentasjon</vt:lpstr>
      <vt:lpstr>Lokal klimaplan</vt:lpstr>
      <vt:lpstr>Eksempel: bærekraftplan for Folkehøgskolekontoret 2020</vt:lpstr>
      <vt:lpstr>Ressurser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Folkehøgskolenes Bærekraftvedtak</dc:title>
  <dc:creator>Brita Phuthi</dc:creator>
  <cp:lastModifiedBy>Brita Phuthi</cp:lastModifiedBy>
  <cp:revision>18</cp:revision>
  <dcterms:created xsi:type="dcterms:W3CDTF">2020-04-01T18:42:17Z</dcterms:created>
  <dcterms:modified xsi:type="dcterms:W3CDTF">2020-05-14T11:23:33Z</dcterms:modified>
</cp:coreProperties>
</file>