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10"/>
  </p:notesMasterIdLst>
  <p:sldIdLst>
    <p:sldId id="256" r:id="rId2"/>
    <p:sldId id="259" r:id="rId3"/>
    <p:sldId id="261" r:id="rId4"/>
    <p:sldId id="260" r:id="rId5"/>
    <p:sldId id="262" r:id="rId6"/>
    <p:sldId id="263" r:id="rId7"/>
    <p:sldId id="257"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AE5E9-EA7F-4CE9-A337-E51AEB8E08A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nb-NO"/>
        </a:p>
      </dgm:t>
    </dgm:pt>
    <dgm:pt modelId="{9F99AA15-4B4B-48C8-85B2-77164A75E9E6}">
      <dgm:prSet phldrT="[Tekst]"/>
      <dgm:spPr/>
      <dgm:t>
        <a:bodyPr/>
        <a:lstStyle/>
        <a:p>
          <a:r>
            <a:rPr lang="nb-NO" dirty="0"/>
            <a:t>Reduksjon av klimagassutslipp</a:t>
          </a:r>
        </a:p>
      </dgm:t>
    </dgm:pt>
    <dgm:pt modelId="{88270883-E741-4B91-8350-C2F180BE3770}" type="parTrans" cxnId="{5F4BEB97-9E6B-44F2-B4E7-4F93E27BABEB}">
      <dgm:prSet/>
      <dgm:spPr/>
      <dgm:t>
        <a:bodyPr/>
        <a:lstStyle/>
        <a:p>
          <a:endParaRPr lang="nb-NO"/>
        </a:p>
      </dgm:t>
    </dgm:pt>
    <dgm:pt modelId="{E18748F0-9023-450C-A948-33B720F772D1}" type="sibTrans" cxnId="{5F4BEB97-9E6B-44F2-B4E7-4F93E27BABEB}">
      <dgm:prSet/>
      <dgm:spPr/>
      <dgm:t>
        <a:bodyPr/>
        <a:lstStyle/>
        <a:p>
          <a:endParaRPr lang="nb-NO"/>
        </a:p>
      </dgm:t>
    </dgm:pt>
    <dgm:pt modelId="{1D7F1221-B98E-42B7-A0E9-63E975B936E6}">
      <dgm:prSet phldrT="[Tekst]"/>
      <dgm:spPr/>
      <dgm:t>
        <a:bodyPr/>
        <a:lstStyle/>
        <a:p>
          <a:r>
            <a:rPr lang="nb-NO" dirty="0"/>
            <a:t>Bærekraftig utvikling i selvevalueringen</a:t>
          </a:r>
        </a:p>
      </dgm:t>
    </dgm:pt>
    <dgm:pt modelId="{0209CC8D-8AD4-433F-B88E-D8DA50D59FFE}" type="parTrans" cxnId="{7508A5EE-E605-44CD-858E-8ECFA2F48AF1}">
      <dgm:prSet/>
      <dgm:spPr/>
      <dgm:t>
        <a:bodyPr/>
        <a:lstStyle/>
        <a:p>
          <a:endParaRPr lang="nb-NO"/>
        </a:p>
      </dgm:t>
    </dgm:pt>
    <dgm:pt modelId="{9FCA5FA1-5BE1-4869-B9AE-57D600370A10}" type="sibTrans" cxnId="{7508A5EE-E605-44CD-858E-8ECFA2F48AF1}">
      <dgm:prSet/>
      <dgm:spPr/>
      <dgm:t>
        <a:bodyPr/>
        <a:lstStyle/>
        <a:p>
          <a:endParaRPr lang="nb-NO"/>
        </a:p>
      </dgm:t>
    </dgm:pt>
    <dgm:pt modelId="{EF1D2004-E9D5-4A6A-887A-E279440CD2CA}">
      <dgm:prSet phldrT="[Tekst]"/>
      <dgm:spPr/>
      <dgm:t>
        <a:bodyPr/>
        <a:lstStyle/>
        <a:p>
          <a:r>
            <a:rPr lang="nb-NO" dirty="0"/>
            <a:t>Aktiv bruk av Globalvettreglene</a:t>
          </a:r>
        </a:p>
      </dgm:t>
    </dgm:pt>
    <dgm:pt modelId="{F29C5188-F54D-4148-8FC6-91CADE48F32F}" type="sibTrans" cxnId="{0720309B-A81D-4FA4-BB2D-EFCD2E2B73C7}">
      <dgm:prSet/>
      <dgm:spPr/>
      <dgm:t>
        <a:bodyPr/>
        <a:lstStyle/>
        <a:p>
          <a:endParaRPr lang="nb-NO"/>
        </a:p>
      </dgm:t>
    </dgm:pt>
    <dgm:pt modelId="{52B67B76-2647-4D9B-9135-B763FCE116FE}" type="parTrans" cxnId="{0720309B-A81D-4FA4-BB2D-EFCD2E2B73C7}">
      <dgm:prSet/>
      <dgm:spPr/>
      <dgm:t>
        <a:bodyPr/>
        <a:lstStyle/>
        <a:p>
          <a:endParaRPr lang="nb-NO"/>
        </a:p>
      </dgm:t>
    </dgm:pt>
    <dgm:pt modelId="{C7C9B228-8EDD-4C66-A53E-648E54ACEBAA}">
      <dgm:prSet phldrT="[Tekst]"/>
      <dgm:spPr/>
      <dgm:t>
        <a:bodyPr/>
        <a:lstStyle/>
        <a:p>
          <a:r>
            <a:rPr lang="nb-NO" dirty="0"/>
            <a:t>Årlig lokal klimaplan</a:t>
          </a:r>
        </a:p>
      </dgm:t>
    </dgm:pt>
    <dgm:pt modelId="{83518B9B-4EC2-44A0-8069-133B0DE5AD65}" type="sibTrans" cxnId="{233EE70F-DEDE-4925-B934-B5E51C9F1235}">
      <dgm:prSet/>
      <dgm:spPr/>
      <dgm:t>
        <a:bodyPr/>
        <a:lstStyle/>
        <a:p>
          <a:endParaRPr lang="nb-NO"/>
        </a:p>
      </dgm:t>
    </dgm:pt>
    <dgm:pt modelId="{90CE6F9A-FEBA-4EED-83F8-ECDEA0308CD7}" type="parTrans" cxnId="{233EE70F-DEDE-4925-B934-B5E51C9F1235}">
      <dgm:prSet/>
      <dgm:spPr/>
      <dgm:t>
        <a:bodyPr/>
        <a:lstStyle/>
        <a:p>
          <a:endParaRPr lang="nb-NO"/>
        </a:p>
      </dgm:t>
    </dgm:pt>
    <dgm:pt modelId="{95AEBD90-6E6E-416E-A8AE-8898C7060ABF}" type="pres">
      <dgm:prSet presAssocID="{8EBAE5E9-EA7F-4CE9-A337-E51AEB8E08A8}" presName="cycleMatrixDiagram" presStyleCnt="0">
        <dgm:presLayoutVars>
          <dgm:chMax val="1"/>
          <dgm:dir/>
          <dgm:animLvl val="lvl"/>
          <dgm:resizeHandles val="exact"/>
        </dgm:presLayoutVars>
      </dgm:prSet>
      <dgm:spPr/>
    </dgm:pt>
    <dgm:pt modelId="{7374B02A-2F87-423A-AC76-64EB858BEF42}" type="pres">
      <dgm:prSet presAssocID="{8EBAE5E9-EA7F-4CE9-A337-E51AEB8E08A8}" presName="children" presStyleCnt="0"/>
      <dgm:spPr/>
    </dgm:pt>
    <dgm:pt modelId="{854CC3AD-8B31-47C8-AD60-5F71E54446A4}" type="pres">
      <dgm:prSet presAssocID="{8EBAE5E9-EA7F-4CE9-A337-E51AEB8E08A8}" presName="childPlaceholder" presStyleCnt="0"/>
      <dgm:spPr/>
    </dgm:pt>
    <dgm:pt modelId="{1553B91A-16CE-4E45-91AA-8C422CD67CAC}" type="pres">
      <dgm:prSet presAssocID="{8EBAE5E9-EA7F-4CE9-A337-E51AEB8E08A8}" presName="circle" presStyleCnt="0"/>
      <dgm:spPr/>
    </dgm:pt>
    <dgm:pt modelId="{9E284799-5F20-432A-ACC5-4B84B79664F8}" type="pres">
      <dgm:prSet presAssocID="{8EBAE5E9-EA7F-4CE9-A337-E51AEB8E08A8}" presName="quadrant1" presStyleLbl="node1" presStyleIdx="0" presStyleCnt="4">
        <dgm:presLayoutVars>
          <dgm:chMax val="1"/>
          <dgm:bulletEnabled val="1"/>
        </dgm:presLayoutVars>
      </dgm:prSet>
      <dgm:spPr/>
    </dgm:pt>
    <dgm:pt modelId="{2AE7A871-FFD4-4636-A302-0B041E90E2C7}" type="pres">
      <dgm:prSet presAssocID="{8EBAE5E9-EA7F-4CE9-A337-E51AEB8E08A8}" presName="quadrant2" presStyleLbl="node1" presStyleIdx="1" presStyleCnt="4">
        <dgm:presLayoutVars>
          <dgm:chMax val="1"/>
          <dgm:bulletEnabled val="1"/>
        </dgm:presLayoutVars>
      </dgm:prSet>
      <dgm:spPr/>
    </dgm:pt>
    <dgm:pt modelId="{84F2A216-608F-40AE-BF5F-B9492C757374}" type="pres">
      <dgm:prSet presAssocID="{8EBAE5E9-EA7F-4CE9-A337-E51AEB8E08A8}" presName="quadrant3" presStyleLbl="node1" presStyleIdx="2" presStyleCnt="4">
        <dgm:presLayoutVars>
          <dgm:chMax val="1"/>
          <dgm:bulletEnabled val="1"/>
        </dgm:presLayoutVars>
      </dgm:prSet>
      <dgm:spPr/>
    </dgm:pt>
    <dgm:pt modelId="{A39802ED-703C-4C21-A039-D45993033E80}" type="pres">
      <dgm:prSet presAssocID="{8EBAE5E9-EA7F-4CE9-A337-E51AEB8E08A8}" presName="quadrant4" presStyleLbl="node1" presStyleIdx="3" presStyleCnt="4">
        <dgm:presLayoutVars>
          <dgm:chMax val="1"/>
          <dgm:bulletEnabled val="1"/>
        </dgm:presLayoutVars>
      </dgm:prSet>
      <dgm:spPr/>
    </dgm:pt>
    <dgm:pt modelId="{A43F243D-48C9-4F48-BECD-84E2EE677232}" type="pres">
      <dgm:prSet presAssocID="{8EBAE5E9-EA7F-4CE9-A337-E51AEB8E08A8}" presName="quadrantPlaceholder" presStyleCnt="0"/>
      <dgm:spPr/>
    </dgm:pt>
    <dgm:pt modelId="{EB2CA4E4-7178-4BC6-861B-F2912432D94F}" type="pres">
      <dgm:prSet presAssocID="{8EBAE5E9-EA7F-4CE9-A337-E51AEB8E08A8}" presName="center1" presStyleLbl="fgShp" presStyleIdx="0" presStyleCnt="2" custLinFactX="181898" custLinFactY="173052" custLinFactNeighborX="200000" custLinFactNeighborY="200000"/>
      <dgm:spPr>
        <a:solidFill>
          <a:schemeClr val="bg2"/>
        </a:solidFill>
      </dgm:spPr>
    </dgm:pt>
    <dgm:pt modelId="{1F5E928F-0CC0-44DC-8174-31A8E4184662}" type="pres">
      <dgm:prSet presAssocID="{8EBAE5E9-EA7F-4CE9-A337-E51AEB8E08A8}" presName="center2" presStyleLbl="fgShp" presStyleIdx="1" presStyleCnt="2" custFlipVert="0" custFlipHor="0" custScaleX="43719" custScaleY="4965" custLinFactX="172702" custLinFactY="100930" custLinFactNeighborX="200000" custLinFactNeighborY="200000"/>
      <dgm:spPr>
        <a:solidFill>
          <a:schemeClr val="bg2"/>
        </a:solidFill>
      </dgm:spPr>
    </dgm:pt>
  </dgm:ptLst>
  <dgm:cxnLst>
    <dgm:cxn modelId="{233EE70F-DEDE-4925-B934-B5E51C9F1235}" srcId="{8EBAE5E9-EA7F-4CE9-A337-E51AEB8E08A8}" destId="{C7C9B228-8EDD-4C66-A53E-648E54ACEBAA}" srcOrd="2" destOrd="0" parTransId="{90CE6F9A-FEBA-4EED-83F8-ECDEA0308CD7}" sibTransId="{83518B9B-4EC2-44A0-8069-133B0DE5AD65}"/>
    <dgm:cxn modelId="{46E1462A-DB44-4070-BE0F-4DADE2A7B4A5}" type="presOf" srcId="{9F99AA15-4B4B-48C8-85B2-77164A75E9E6}" destId="{9E284799-5F20-432A-ACC5-4B84B79664F8}" srcOrd="0" destOrd="0" presId="urn:microsoft.com/office/officeart/2005/8/layout/cycle4"/>
    <dgm:cxn modelId="{64D82963-6F74-4CAD-8364-E22F7E57701A}" type="presOf" srcId="{EF1D2004-E9D5-4A6A-887A-E279440CD2CA}" destId="{A39802ED-703C-4C21-A039-D45993033E80}" srcOrd="0" destOrd="0" presId="urn:microsoft.com/office/officeart/2005/8/layout/cycle4"/>
    <dgm:cxn modelId="{DAAB6570-DB23-43D7-BBB2-1251FFA087F2}" type="presOf" srcId="{C7C9B228-8EDD-4C66-A53E-648E54ACEBAA}" destId="{84F2A216-608F-40AE-BF5F-B9492C757374}" srcOrd="0" destOrd="0" presId="urn:microsoft.com/office/officeart/2005/8/layout/cycle4"/>
    <dgm:cxn modelId="{5F4BEB97-9E6B-44F2-B4E7-4F93E27BABEB}" srcId="{8EBAE5E9-EA7F-4CE9-A337-E51AEB8E08A8}" destId="{9F99AA15-4B4B-48C8-85B2-77164A75E9E6}" srcOrd="0" destOrd="0" parTransId="{88270883-E741-4B91-8350-C2F180BE3770}" sibTransId="{E18748F0-9023-450C-A948-33B720F772D1}"/>
    <dgm:cxn modelId="{0720309B-A81D-4FA4-BB2D-EFCD2E2B73C7}" srcId="{8EBAE5E9-EA7F-4CE9-A337-E51AEB8E08A8}" destId="{EF1D2004-E9D5-4A6A-887A-E279440CD2CA}" srcOrd="3" destOrd="0" parTransId="{52B67B76-2647-4D9B-9135-B763FCE116FE}" sibTransId="{F29C5188-F54D-4148-8FC6-91CADE48F32F}"/>
    <dgm:cxn modelId="{5B291BAC-6EEE-4257-B02A-A57CEB8FD311}" type="presOf" srcId="{8EBAE5E9-EA7F-4CE9-A337-E51AEB8E08A8}" destId="{95AEBD90-6E6E-416E-A8AE-8898C7060ABF}" srcOrd="0" destOrd="0" presId="urn:microsoft.com/office/officeart/2005/8/layout/cycle4"/>
    <dgm:cxn modelId="{27E149E3-AA12-44FD-95F3-0F1FDF6D6418}" type="presOf" srcId="{1D7F1221-B98E-42B7-A0E9-63E975B936E6}" destId="{2AE7A871-FFD4-4636-A302-0B041E90E2C7}" srcOrd="0" destOrd="0" presId="urn:microsoft.com/office/officeart/2005/8/layout/cycle4"/>
    <dgm:cxn modelId="{7508A5EE-E605-44CD-858E-8ECFA2F48AF1}" srcId="{8EBAE5E9-EA7F-4CE9-A337-E51AEB8E08A8}" destId="{1D7F1221-B98E-42B7-A0E9-63E975B936E6}" srcOrd="1" destOrd="0" parTransId="{0209CC8D-8AD4-433F-B88E-D8DA50D59FFE}" sibTransId="{9FCA5FA1-5BE1-4869-B9AE-57D600370A10}"/>
    <dgm:cxn modelId="{C4C2929F-6DF5-4A89-90F6-98768228726B}" type="presParOf" srcId="{95AEBD90-6E6E-416E-A8AE-8898C7060ABF}" destId="{7374B02A-2F87-423A-AC76-64EB858BEF42}" srcOrd="0" destOrd="0" presId="urn:microsoft.com/office/officeart/2005/8/layout/cycle4"/>
    <dgm:cxn modelId="{48450000-254F-4F12-A685-A4455266E9F2}" type="presParOf" srcId="{7374B02A-2F87-423A-AC76-64EB858BEF42}" destId="{854CC3AD-8B31-47C8-AD60-5F71E54446A4}" srcOrd="0" destOrd="0" presId="urn:microsoft.com/office/officeart/2005/8/layout/cycle4"/>
    <dgm:cxn modelId="{ED25B9A3-3E82-4D91-B072-88CFEFBACAA6}" type="presParOf" srcId="{95AEBD90-6E6E-416E-A8AE-8898C7060ABF}" destId="{1553B91A-16CE-4E45-91AA-8C422CD67CAC}" srcOrd="1" destOrd="0" presId="urn:microsoft.com/office/officeart/2005/8/layout/cycle4"/>
    <dgm:cxn modelId="{89E042BB-D31E-4DBD-8575-FD79A306A573}" type="presParOf" srcId="{1553B91A-16CE-4E45-91AA-8C422CD67CAC}" destId="{9E284799-5F20-432A-ACC5-4B84B79664F8}" srcOrd="0" destOrd="0" presId="urn:microsoft.com/office/officeart/2005/8/layout/cycle4"/>
    <dgm:cxn modelId="{2774BE27-9DD4-4A97-A96D-480FED1257A9}" type="presParOf" srcId="{1553B91A-16CE-4E45-91AA-8C422CD67CAC}" destId="{2AE7A871-FFD4-4636-A302-0B041E90E2C7}" srcOrd="1" destOrd="0" presId="urn:microsoft.com/office/officeart/2005/8/layout/cycle4"/>
    <dgm:cxn modelId="{D51D103C-F8E4-40B5-8506-3C90B3A2459E}" type="presParOf" srcId="{1553B91A-16CE-4E45-91AA-8C422CD67CAC}" destId="{84F2A216-608F-40AE-BF5F-B9492C757374}" srcOrd="2" destOrd="0" presId="urn:microsoft.com/office/officeart/2005/8/layout/cycle4"/>
    <dgm:cxn modelId="{4CBD0793-F34E-45FD-9C90-89A27287B31F}" type="presParOf" srcId="{1553B91A-16CE-4E45-91AA-8C422CD67CAC}" destId="{A39802ED-703C-4C21-A039-D45993033E80}" srcOrd="3" destOrd="0" presId="urn:microsoft.com/office/officeart/2005/8/layout/cycle4"/>
    <dgm:cxn modelId="{E04C9FA7-CD6B-4AF8-B693-07F400C8F261}" type="presParOf" srcId="{1553B91A-16CE-4E45-91AA-8C422CD67CAC}" destId="{A43F243D-48C9-4F48-BECD-84E2EE677232}" srcOrd="4" destOrd="0" presId="urn:microsoft.com/office/officeart/2005/8/layout/cycle4"/>
    <dgm:cxn modelId="{518F806A-CEE5-4AAB-9CBC-96B518BFA288}" type="presParOf" srcId="{95AEBD90-6E6E-416E-A8AE-8898C7060ABF}" destId="{EB2CA4E4-7178-4BC6-861B-F2912432D94F}" srcOrd="2" destOrd="0" presId="urn:microsoft.com/office/officeart/2005/8/layout/cycle4"/>
    <dgm:cxn modelId="{70FADC70-B3C2-412E-9E0D-9011A9BEA2AC}" type="presParOf" srcId="{95AEBD90-6E6E-416E-A8AE-8898C7060ABF}" destId="{1F5E928F-0CC0-44DC-8174-31A8E418466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AE5E9-EA7F-4CE9-A337-E51AEB8E08A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nb-NO"/>
        </a:p>
      </dgm:t>
    </dgm:pt>
    <dgm:pt modelId="{9F99AA15-4B4B-48C8-85B2-77164A75E9E6}">
      <dgm:prSet phldrT="[Tekst]"/>
      <dgm:spPr/>
      <dgm:t>
        <a:bodyPr/>
        <a:lstStyle/>
        <a:p>
          <a:r>
            <a:rPr lang="nb-NO" dirty="0"/>
            <a:t>Reduksjon av klimagassutslipp</a:t>
          </a:r>
        </a:p>
      </dgm:t>
    </dgm:pt>
    <dgm:pt modelId="{88270883-E741-4B91-8350-C2F180BE3770}" type="parTrans" cxnId="{5F4BEB97-9E6B-44F2-B4E7-4F93E27BABEB}">
      <dgm:prSet/>
      <dgm:spPr/>
      <dgm:t>
        <a:bodyPr/>
        <a:lstStyle/>
        <a:p>
          <a:endParaRPr lang="nb-NO"/>
        </a:p>
      </dgm:t>
    </dgm:pt>
    <dgm:pt modelId="{E18748F0-9023-450C-A948-33B720F772D1}" type="sibTrans" cxnId="{5F4BEB97-9E6B-44F2-B4E7-4F93E27BABEB}">
      <dgm:prSet/>
      <dgm:spPr/>
      <dgm:t>
        <a:bodyPr/>
        <a:lstStyle/>
        <a:p>
          <a:endParaRPr lang="nb-NO"/>
        </a:p>
      </dgm:t>
    </dgm:pt>
    <dgm:pt modelId="{1D7F1221-B98E-42B7-A0E9-63E975B936E6}">
      <dgm:prSet phldrT="[Tekst]"/>
      <dgm:spPr/>
      <dgm:t>
        <a:bodyPr/>
        <a:lstStyle/>
        <a:p>
          <a:r>
            <a:rPr lang="nb-NO" dirty="0"/>
            <a:t>Bærekraftig utvikling i selvevalueringen</a:t>
          </a:r>
        </a:p>
      </dgm:t>
    </dgm:pt>
    <dgm:pt modelId="{0209CC8D-8AD4-433F-B88E-D8DA50D59FFE}" type="parTrans" cxnId="{7508A5EE-E605-44CD-858E-8ECFA2F48AF1}">
      <dgm:prSet/>
      <dgm:spPr/>
      <dgm:t>
        <a:bodyPr/>
        <a:lstStyle/>
        <a:p>
          <a:endParaRPr lang="nb-NO"/>
        </a:p>
      </dgm:t>
    </dgm:pt>
    <dgm:pt modelId="{9FCA5FA1-5BE1-4869-B9AE-57D600370A10}" type="sibTrans" cxnId="{7508A5EE-E605-44CD-858E-8ECFA2F48AF1}">
      <dgm:prSet/>
      <dgm:spPr/>
      <dgm:t>
        <a:bodyPr/>
        <a:lstStyle/>
        <a:p>
          <a:endParaRPr lang="nb-NO"/>
        </a:p>
      </dgm:t>
    </dgm:pt>
    <dgm:pt modelId="{C7C9B228-8EDD-4C66-A53E-648E54ACEBAA}">
      <dgm:prSet phldrT="[Tekst]"/>
      <dgm:spPr/>
      <dgm:t>
        <a:bodyPr/>
        <a:lstStyle/>
        <a:p>
          <a:r>
            <a:rPr lang="nb-NO" dirty="0"/>
            <a:t>Årlig lokal klimaplan</a:t>
          </a:r>
        </a:p>
      </dgm:t>
    </dgm:pt>
    <dgm:pt modelId="{90CE6F9A-FEBA-4EED-83F8-ECDEA0308CD7}" type="parTrans" cxnId="{233EE70F-DEDE-4925-B934-B5E51C9F1235}">
      <dgm:prSet/>
      <dgm:spPr/>
      <dgm:t>
        <a:bodyPr/>
        <a:lstStyle/>
        <a:p>
          <a:endParaRPr lang="nb-NO"/>
        </a:p>
      </dgm:t>
    </dgm:pt>
    <dgm:pt modelId="{83518B9B-4EC2-44A0-8069-133B0DE5AD65}" type="sibTrans" cxnId="{233EE70F-DEDE-4925-B934-B5E51C9F1235}">
      <dgm:prSet/>
      <dgm:spPr/>
      <dgm:t>
        <a:bodyPr/>
        <a:lstStyle/>
        <a:p>
          <a:endParaRPr lang="nb-NO"/>
        </a:p>
      </dgm:t>
    </dgm:pt>
    <dgm:pt modelId="{EF1D2004-E9D5-4A6A-887A-E279440CD2CA}">
      <dgm:prSet phldrT="[Tekst]"/>
      <dgm:spPr/>
      <dgm:t>
        <a:bodyPr/>
        <a:lstStyle/>
        <a:p>
          <a:r>
            <a:rPr lang="nb-NO" dirty="0"/>
            <a:t>Aktiv bruk av Globalvettreglene</a:t>
          </a:r>
        </a:p>
      </dgm:t>
    </dgm:pt>
    <dgm:pt modelId="{52B67B76-2647-4D9B-9135-B763FCE116FE}" type="parTrans" cxnId="{0720309B-A81D-4FA4-BB2D-EFCD2E2B73C7}">
      <dgm:prSet/>
      <dgm:spPr/>
      <dgm:t>
        <a:bodyPr/>
        <a:lstStyle/>
        <a:p>
          <a:endParaRPr lang="nb-NO"/>
        </a:p>
      </dgm:t>
    </dgm:pt>
    <dgm:pt modelId="{F29C5188-F54D-4148-8FC6-91CADE48F32F}" type="sibTrans" cxnId="{0720309B-A81D-4FA4-BB2D-EFCD2E2B73C7}">
      <dgm:prSet/>
      <dgm:spPr/>
      <dgm:t>
        <a:bodyPr/>
        <a:lstStyle/>
        <a:p>
          <a:endParaRPr lang="nb-NO"/>
        </a:p>
      </dgm:t>
    </dgm:pt>
    <dgm:pt modelId="{95AEBD90-6E6E-416E-A8AE-8898C7060ABF}" type="pres">
      <dgm:prSet presAssocID="{8EBAE5E9-EA7F-4CE9-A337-E51AEB8E08A8}" presName="cycleMatrixDiagram" presStyleCnt="0">
        <dgm:presLayoutVars>
          <dgm:chMax val="1"/>
          <dgm:dir/>
          <dgm:animLvl val="lvl"/>
          <dgm:resizeHandles val="exact"/>
        </dgm:presLayoutVars>
      </dgm:prSet>
      <dgm:spPr/>
    </dgm:pt>
    <dgm:pt modelId="{7374B02A-2F87-423A-AC76-64EB858BEF42}" type="pres">
      <dgm:prSet presAssocID="{8EBAE5E9-EA7F-4CE9-A337-E51AEB8E08A8}" presName="children" presStyleCnt="0"/>
      <dgm:spPr/>
    </dgm:pt>
    <dgm:pt modelId="{854CC3AD-8B31-47C8-AD60-5F71E54446A4}" type="pres">
      <dgm:prSet presAssocID="{8EBAE5E9-EA7F-4CE9-A337-E51AEB8E08A8}" presName="childPlaceholder" presStyleCnt="0"/>
      <dgm:spPr/>
    </dgm:pt>
    <dgm:pt modelId="{1553B91A-16CE-4E45-91AA-8C422CD67CAC}" type="pres">
      <dgm:prSet presAssocID="{8EBAE5E9-EA7F-4CE9-A337-E51AEB8E08A8}" presName="circle" presStyleCnt="0"/>
      <dgm:spPr/>
    </dgm:pt>
    <dgm:pt modelId="{9E284799-5F20-432A-ACC5-4B84B79664F8}" type="pres">
      <dgm:prSet presAssocID="{8EBAE5E9-EA7F-4CE9-A337-E51AEB8E08A8}" presName="quadrant1" presStyleLbl="node1" presStyleIdx="0" presStyleCnt="4">
        <dgm:presLayoutVars>
          <dgm:chMax val="1"/>
          <dgm:bulletEnabled val="1"/>
        </dgm:presLayoutVars>
      </dgm:prSet>
      <dgm:spPr/>
    </dgm:pt>
    <dgm:pt modelId="{2AE7A871-FFD4-4636-A302-0B041E90E2C7}" type="pres">
      <dgm:prSet presAssocID="{8EBAE5E9-EA7F-4CE9-A337-E51AEB8E08A8}" presName="quadrant2" presStyleLbl="node1" presStyleIdx="1" presStyleCnt="4">
        <dgm:presLayoutVars>
          <dgm:chMax val="1"/>
          <dgm:bulletEnabled val="1"/>
        </dgm:presLayoutVars>
      </dgm:prSet>
      <dgm:spPr/>
    </dgm:pt>
    <dgm:pt modelId="{84F2A216-608F-40AE-BF5F-B9492C757374}" type="pres">
      <dgm:prSet presAssocID="{8EBAE5E9-EA7F-4CE9-A337-E51AEB8E08A8}" presName="quadrant3" presStyleLbl="node1" presStyleIdx="2" presStyleCnt="4">
        <dgm:presLayoutVars>
          <dgm:chMax val="1"/>
          <dgm:bulletEnabled val="1"/>
        </dgm:presLayoutVars>
      </dgm:prSet>
      <dgm:spPr/>
    </dgm:pt>
    <dgm:pt modelId="{A39802ED-703C-4C21-A039-D45993033E80}" type="pres">
      <dgm:prSet presAssocID="{8EBAE5E9-EA7F-4CE9-A337-E51AEB8E08A8}" presName="quadrant4" presStyleLbl="node1" presStyleIdx="3" presStyleCnt="4">
        <dgm:presLayoutVars>
          <dgm:chMax val="1"/>
          <dgm:bulletEnabled val="1"/>
        </dgm:presLayoutVars>
      </dgm:prSet>
      <dgm:spPr/>
    </dgm:pt>
    <dgm:pt modelId="{A43F243D-48C9-4F48-BECD-84E2EE677232}" type="pres">
      <dgm:prSet presAssocID="{8EBAE5E9-EA7F-4CE9-A337-E51AEB8E08A8}" presName="quadrantPlaceholder" presStyleCnt="0"/>
      <dgm:spPr/>
    </dgm:pt>
    <dgm:pt modelId="{EB2CA4E4-7178-4BC6-861B-F2912432D94F}" type="pres">
      <dgm:prSet presAssocID="{8EBAE5E9-EA7F-4CE9-A337-E51AEB8E08A8}" presName="center1" presStyleLbl="fgShp" presStyleIdx="0" presStyleCnt="2" custLinFactX="181898" custLinFactY="173052" custLinFactNeighborX="200000" custLinFactNeighborY="200000"/>
      <dgm:spPr>
        <a:solidFill>
          <a:schemeClr val="bg2"/>
        </a:solidFill>
      </dgm:spPr>
    </dgm:pt>
    <dgm:pt modelId="{1F5E928F-0CC0-44DC-8174-31A8E4184662}" type="pres">
      <dgm:prSet presAssocID="{8EBAE5E9-EA7F-4CE9-A337-E51AEB8E08A8}" presName="center2" presStyleLbl="fgShp" presStyleIdx="1" presStyleCnt="2" custFlipVert="0" custFlipHor="0" custScaleX="43719" custScaleY="4965" custLinFactX="172702" custLinFactY="100930" custLinFactNeighborX="200000" custLinFactNeighborY="200000"/>
      <dgm:spPr>
        <a:solidFill>
          <a:schemeClr val="bg2"/>
        </a:solidFill>
      </dgm:spPr>
    </dgm:pt>
  </dgm:ptLst>
  <dgm:cxnLst>
    <dgm:cxn modelId="{233EE70F-DEDE-4925-B934-B5E51C9F1235}" srcId="{8EBAE5E9-EA7F-4CE9-A337-E51AEB8E08A8}" destId="{C7C9B228-8EDD-4C66-A53E-648E54ACEBAA}" srcOrd="2" destOrd="0" parTransId="{90CE6F9A-FEBA-4EED-83F8-ECDEA0308CD7}" sibTransId="{83518B9B-4EC2-44A0-8069-133B0DE5AD65}"/>
    <dgm:cxn modelId="{46E1462A-DB44-4070-BE0F-4DADE2A7B4A5}" type="presOf" srcId="{9F99AA15-4B4B-48C8-85B2-77164A75E9E6}" destId="{9E284799-5F20-432A-ACC5-4B84B79664F8}" srcOrd="0" destOrd="0" presId="urn:microsoft.com/office/officeart/2005/8/layout/cycle4"/>
    <dgm:cxn modelId="{64D82963-6F74-4CAD-8364-E22F7E57701A}" type="presOf" srcId="{EF1D2004-E9D5-4A6A-887A-E279440CD2CA}" destId="{A39802ED-703C-4C21-A039-D45993033E80}" srcOrd="0" destOrd="0" presId="urn:microsoft.com/office/officeart/2005/8/layout/cycle4"/>
    <dgm:cxn modelId="{DAAB6570-DB23-43D7-BBB2-1251FFA087F2}" type="presOf" srcId="{C7C9B228-8EDD-4C66-A53E-648E54ACEBAA}" destId="{84F2A216-608F-40AE-BF5F-B9492C757374}" srcOrd="0" destOrd="0" presId="urn:microsoft.com/office/officeart/2005/8/layout/cycle4"/>
    <dgm:cxn modelId="{5F4BEB97-9E6B-44F2-B4E7-4F93E27BABEB}" srcId="{8EBAE5E9-EA7F-4CE9-A337-E51AEB8E08A8}" destId="{9F99AA15-4B4B-48C8-85B2-77164A75E9E6}" srcOrd="0" destOrd="0" parTransId="{88270883-E741-4B91-8350-C2F180BE3770}" sibTransId="{E18748F0-9023-450C-A948-33B720F772D1}"/>
    <dgm:cxn modelId="{0720309B-A81D-4FA4-BB2D-EFCD2E2B73C7}" srcId="{8EBAE5E9-EA7F-4CE9-A337-E51AEB8E08A8}" destId="{EF1D2004-E9D5-4A6A-887A-E279440CD2CA}" srcOrd="3" destOrd="0" parTransId="{52B67B76-2647-4D9B-9135-B763FCE116FE}" sibTransId="{F29C5188-F54D-4148-8FC6-91CADE48F32F}"/>
    <dgm:cxn modelId="{5B291BAC-6EEE-4257-B02A-A57CEB8FD311}" type="presOf" srcId="{8EBAE5E9-EA7F-4CE9-A337-E51AEB8E08A8}" destId="{95AEBD90-6E6E-416E-A8AE-8898C7060ABF}" srcOrd="0" destOrd="0" presId="urn:microsoft.com/office/officeart/2005/8/layout/cycle4"/>
    <dgm:cxn modelId="{27E149E3-AA12-44FD-95F3-0F1FDF6D6418}" type="presOf" srcId="{1D7F1221-B98E-42B7-A0E9-63E975B936E6}" destId="{2AE7A871-FFD4-4636-A302-0B041E90E2C7}" srcOrd="0" destOrd="0" presId="urn:microsoft.com/office/officeart/2005/8/layout/cycle4"/>
    <dgm:cxn modelId="{7508A5EE-E605-44CD-858E-8ECFA2F48AF1}" srcId="{8EBAE5E9-EA7F-4CE9-A337-E51AEB8E08A8}" destId="{1D7F1221-B98E-42B7-A0E9-63E975B936E6}" srcOrd="1" destOrd="0" parTransId="{0209CC8D-8AD4-433F-B88E-D8DA50D59FFE}" sibTransId="{9FCA5FA1-5BE1-4869-B9AE-57D600370A10}"/>
    <dgm:cxn modelId="{C4C2929F-6DF5-4A89-90F6-98768228726B}" type="presParOf" srcId="{95AEBD90-6E6E-416E-A8AE-8898C7060ABF}" destId="{7374B02A-2F87-423A-AC76-64EB858BEF42}" srcOrd="0" destOrd="0" presId="urn:microsoft.com/office/officeart/2005/8/layout/cycle4"/>
    <dgm:cxn modelId="{48450000-254F-4F12-A685-A4455266E9F2}" type="presParOf" srcId="{7374B02A-2F87-423A-AC76-64EB858BEF42}" destId="{854CC3AD-8B31-47C8-AD60-5F71E54446A4}" srcOrd="0" destOrd="0" presId="urn:microsoft.com/office/officeart/2005/8/layout/cycle4"/>
    <dgm:cxn modelId="{ED25B9A3-3E82-4D91-B072-88CFEFBACAA6}" type="presParOf" srcId="{95AEBD90-6E6E-416E-A8AE-8898C7060ABF}" destId="{1553B91A-16CE-4E45-91AA-8C422CD67CAC}" srcOrd="1" destOrd="0" presId="urn:microsoft.com/office/officeart/2005/8/layout/cycle4"/>
    <dgm:cxn modelId="{89E042BB-D31E-4DBD-8575-FD79A306A573}" type="presParOf" srcId="{1553B91A-16CE-4E45-91AA-8C422CD67CAC}" destId="{9E284799-5F20-432A-ACC5-4B84B79664F8}" srcOrd="0" destOrd="0" presId="urn:microsoft.com/office/officeart/2005/8/layout/cycle4"/>
    <dgm:cxn modelId="{2774BE27-9DD4-4A97-A96D-480FED1257A9}" type="presParOf" srcId="{1553B91A-16CE-4E45-91AA-8C422CD67CAC}" destId="{2AE7A871-FFD4-4636-A302-0B041E90E2C7}" srcOrd="1" destOrd="0" presId="urn:microsoft.com/office/officeart/2005/8/layout/cycle4"/>
    <dgm:cxn modelId="{D51D103C-F8E4-40B5-8506-3C90B3A2459E}" type="presParOf" srcId="{1553B91A-16CE-4E45-91AA-8C422CD67CAC}" destId="{84F2A216-608F-40AE-BF5F-B9492C757374}" srcOrd="2" destOrd="0" presId="urn:microsoft.com/office/officeart/2005/8/layout/cycle4"/>
    <dgm:cxn modelId="{4CBD0793-F34E-45FD-9C90-89A27287B31F}" type="presParOf" srcId="{1553B91A-16CE-4E45-91AA-8C422CD67CAC}" destId="{A39802ED-703C-4C21-A039-D45993033E80}" srcOrd="3" destOrd="0" presId="urn:microsoft.com/office/officeart/2005/8/layout/cycle4"/>
    <dgm:cxn modelId="{E04C9FA7-CD6B-4AF8-B693-07F400C8F261}" type="presParOf" srcId="{1553B91A-16CE-4E45-91AA-8C422CD67CAC}" destId="{A43F243D-48C9-4F48-BECD-84E2EE677232}" srcOrd="4" destOrd="0" presId="urn:microsoft.com/office/officeart/2005/8/layout/cycle4"/>
    <dgm:cxn modelId="{518F806A-CEE5-4AAB-9CBC-96B518BFA288}" type="presParOf" srcId="{95AEBD90-6E6E-416E-A8AE-8898C7060ABF}" destId="{EB2CA4E4-7178-4BC6-861B-F2912432D94F}" srcOrd="2" destOrd="0" presId="urn:microsoft.com/office/officeart/2005/8/layout/cycle4"/>
    <dgm:cxn modelId="{70FADC70-B3C2-412E-9E0D-9011A9BEA2AC}" type="presParOf" srcId="{95AEBD90-6E6E-416E-A8AE-8898C7060ABF}" destId="{1F5E928F-0CC0-44DC-8174-31A8E418466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4799-5F20-432A-ACC5-4B84B79664F8}">
      <dsp:nvSpPr>
        <dsp:cNvPr id="0" name=""/>
        <dsp:cNvSpPr/>
      </dsp:nvSpPr>
      <dsp:spPr>
        <a:xfrm>
          <a:off x="1595963" y="403771"/>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Reduksjon av klimagassutslipp</a:t>
          </a:r>
        </a:p>
      </dsp:txBody>
      <dsp:txXfrm>
        <a:off x="2494338" y="1302146"/>
        <a:ext cx="2168869" cy="2168869"/>
      </dsp:txXfrm>
    </dsp:sp>
    <dsp:sp modelId="{2AE7A871-FFD4-4636-A302-0B041E90E2C7}">
      <dsp:nvSpPr>
        <dsp:cNvPr id="0" name=""/>
        <dsp:cNvSpPr/>
      </dsp:nvSpPr>
      <dsp:spPr>
        <a:xfrm rot="5400000">
          <a:off x="4804882" y="403771"/>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Bærekraftig utvikling i selvevalueringen</a:t>
          </a:r>
        </a:p>
      </dsp:txBody>
      <dsp:txXfrm rot="-5400000">
        <a:off x="4804882" y="1302146"/>
        <a:ext cx="2168869" cy="2168869"/>
      </dsp:txXfrm>
    </dsp:sp>
    <dsp:sp modelId="{84F2A216-608F-40AE-BF5F-B9492C757374}">
      <dsp:nvSpPr>
        <dsp:cNvPr id="0" name=""/>
        <dsp:cNvSpPr/>
      </dsp:nvSpPr>
      <dsp:spPr>
        <a:xfrm rot="10800000">
          <a:off x="4804882" y="3612690"/>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Årlig lokal klimaplan</a:t>
          </a:r>
        </a:p>
      </dsp:txBody>
      <dsp:txXfrm rot="10800000">
        <a:off x="4804882" y="3612690"/>
        <a:ext cx="2168869" cy="2168869"/>
      </dsp:txXfrm>
    </dsp:sp>
    <dsp:sp modelId="{A39802ED-703C-4C21-A039-D45993033E80}">
      <dsp:nvSpPr>
        <dsp:cNvPr id="0" name=""/>
        <dsp:cNvSpPr/>
      </dsp:nvSpPr>
      <dsp:spPr>
        <a:xfrm rot="16200000">
          <a:off x="1595963" y="3612690"/>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Aktiv bruk av Globalvettreglene</a:t>
          </a:r>
        </a:p>
      </dsp:txBody>
      <dsp:txXfrm rot="5400000">
        <a:off x="2494338" y="3612690"/>
        <a:ext cx="2168869" cy="2168869"/>
      </dsp:txXfrm>
    </dsp:sp>
    <dsp:sp modelId="{EB2CA4E4-7178-4BC6-861B-F2912432D94F}">
      <dsp:nvSpPr>
        <dsp:cNvPr id="0" name=""/>
        <dsp:cNvSpPr/>
      </dsp:nvSpPr>
      <dsp:spPr>
        <a:xfrm>
          <a:off x="8248891" y="6339687"/>
          <a:ext cx="1059014" cy="920881"/>
        </a:xfrm>
        <a:prstGeom prst="circularArrow">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E928F-0CC0-44DC-8174-31A8E4184662}">
      <dsp:nvSpPr>
        <dsp:cNvPr id="0" name=""/>
        <dsp:cNvSpPr/>
      </dsp:nvSpPr>
      <dsp:spPr>
        <a:xfrm rot="10800000">
          <a:off x="8449516" y="6467294"/>
          <a:ext cx="462990" cy="45721"/>
        </a:xfrm>
        <a:prstGeom prst="circularArrow">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84799-5F20-432A-ACC5-4B84B79664F8}">
      <dsp:nvSpPr>
        <dsp:cNvPr id="0" name=""/>
        <dsp:cNvSpPr/>
      </dsp:nvSpPr>
      <dsp:spPr>
        <a:xfrm>
          <a:off x="1595963" y="403771"/>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Reduksjon av klimagassutslipp</a:t>
          </a:r>
        </a:p>
      </dsp:txBody>
      <dsp:txXfrm>
        <a:off x="2494338" y="1302146"/>
        <a:ext cx="2168869" cy="2168869"/>
      </dsp:txXfrm>
    </dsp:sp>
    <dsp:sp modelId="{2AE7A871-FFD4-4636-A302-0B041E90E2C7}">
      <dsp:nvSpPr>
        <dsp:cNvPr id="0" name=""/>
        <dsp:cNvSpPr/>
      </dsp:nvSpPr>
      <dsp:spPr>
        <a:xfrm rot="5400000">
          <a:off x="4804882" y="403771"/>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Bærekraftig utvikling i selvevalueringen</a:t>
          </a:r>
        </a:p>
      </dsp:txBody>
      <dsp:txXfrm rot="-5400000">
        <a:off x="4804882" y="1302146"/>
        <a:ext cx="2168869" cy="2168869"/>
      </dsp:txXfrm>
    </dsp:sp>
    <dsp:sp modelId="{84F2A216-608F-40AE-BF5F-B9492C757374}">
      <dsp:nvSpPr>
        <dsp:cNvPr id="0" name=""/>
        <dsp:cNvSpPr/>
      </dsp:nvSpPr>
      <dsp:spPr>
        <a:xfrm rot="10800000">
          <a:off x="4804882" y="3612690"/>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Årlig lokal klimaplan</a:t>
          </a:r>
        </a:p>
      </dsp:txBody>
      <dsp:txXfrm rot="10800000">
        <a:off x="4804882" y="3612690"/>
        <a:ext cx="2168869" cy="2168869"/>
      </dsp:txXfrm>
    </dsp:sp>
    <dsp:sp modelId="{A39802ED-703C-4C21-A039-D45993033E80}">
      <dsp:nvSpPr>
        <dsp:cNvPr id="0" name=""/>
        <dsp:cNvSpPr/>
      </dsp:nvSpPr>
      <dsp:spPr>
        <a:xfrm rot="16200000">
          <a:off x="1595963" y="3612690"/>
          <a:ext cx="3067244" cy="306724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b-NO" sz="2000" kern="1200" dirty="0"/>
            <a:t>Aktiv bruk av Globalvettreglene</a:t>
          </a:r>
        </a:p>
      </dsp:txBody>
      <dsp:txXfrm rot="5400000">
        <a:off x="2494338" y="3612690"/>
        <a:ext cx="2168869" cy="2168869"/>
      </dsp:txXfrm>
    </dsp:sp>
    <dsp:sp modelId="{EB2CA4E4-7178-4BC6-861B-F2912432D94F}">
      <dsp:nvSpPr>
        <dsp:cNvPr id="0" name=""/>
        <dsp:cNvSpPr/>
      </dsp:nvSpPr>
      <dsp:spPr>
        <a:xfrm>
          <a:off x="8248891" y="6339687"/>
          <a:ext cx="1059014" cy="920881"/>
        </a:xfrm>
        <a:prstGeom prst="circularArrow">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E928F-0CC0-44DC-8174-31A8E4184662}">
      <dsp:nvSpPr>
        <dsp:cNvPr id="0" name=""/>
        <dsp:cNvSpPr/>
      </dsp:nvSpPr>
      <dsp:spPr>
        <a:xfrm rot="10800000">
          <a:off x="8449516" y="6467294"/>
          <a:ext cx="462990" cy="45721"/>
        </a:xfrm>
        <a:prstGeom prst="circularArrow">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8AC69-6AF9-487B-9152-D2D0EAC67D38}" type="datetimeFigureOut">
              <a:rPr lang="nb-NO" smtClean="0"/>
              <a:t>30.04.2020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3FE2E-649D-4C08-A9AF-6BD847F6757F}" type="slidenum">
              <a:rPr lang="nb-NO" smtClean="0"/>
              <a:t>‹#›</a:t>
            </a:fld>
            <a:endParaRPr lang="nb-NO"/>
          </a:p>
        </p:txBody>
      </p:sp>
    </p:spTree>
    <p:extLst>
      <p:ext uri="{BB962C8B-B14F-4D97-AF65-F5344CB8AC3E}">
        <p14:creationId xmlns:p14="http://schemas.microsoft.com/office/powerpoint/2010/main" val="411701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løpet av september, i etterkant av «Klimaseminaret» for de fem folkehøgskolestyrene på selveste valgdagen, så vedtok NKF, IKF, IF og FHF Bærekraftvedtaket og 9. oktober gjorde også FHSR det samme vedtaket. Dette er historisk – både seminaret og ikke minst et slikt felles vedtak!</a:t>
            </a:r>
          </a:p>
          <a:p>
            <a:r>
              <a:rPr lang="nb-NO" dirty="0"/>
              <a:t>Dette er et resultat av et økende engasjement for bærekraftig utvikling i folkehøgskolen, både i organisasjonene og blant folkehøgskolene, og det har vært en modningsprosess over flere år, men når det først ble seminar og forslag til vedtak så er jeg imponert over hvor effektive styrene var slik at vi raskt fikk på plass Bærekraftvedtaket som organisasjonene ønsker skal inspirere folkehøgskolene til økt innsats for å nå FNs bærekraftsmål –</a:t>
            </a:r>
          </a:p>
          <a:p>
            <a:r>
              <a:rPr lang="nb-NO" dirty="0"/>
              <a:t>Med særlig vekt på mål 13om å stoppe klimaendringene</a:t>
            </a:r>
          </a:p>
          <a:p>
            <a:r>
              <a:rPr lang="nb-NO" dirty="0"/>
              <a:t>Og mål 4.7 om utdanning for bærekraftig utvikling.</a:t>
            </a:r>
          </a:p>
        </p:txBody>
      </p:sp>
      <p:sp>
        <p:nvSpPr>
          <p:cNvPr id="4" name="Plassholder for lysbildenummer 3"/>
          <p:cNvSpPr>
            <a:spLocks noGrp="1"/>
          </p:cNvSpPr>
          <p:nvPr>
            <p:ph type="sldNum" sz="quarter" idx="5"/>
          </p:nvPr>
        </p:nvSpPr>
        <p:spPr/>
        <p:txBody>
          <a:bodyPr/>
          <a:lstStyle/>
          <a:p>
            <a:pPr rtl="0"/>
            <a:fld id="{DF293C6C-82EA-4D9D-AA8A-69C85F2EE2B5}" type="slidenum">
              <a:rPr lang="nb-NO" noProof="0" smtClean="0"/>
              <a:t>2</a:t>
            </a:fld>
            <a:endParaRPr lang="nb-NO" noProof="0" dirty="0"/>
          </a:p>
        </p:txBody>
      </p:sp>
    </p:spTree>
    <p:extLst>
      <p:ext uri="{BB962C8B-B14F-4D97-AF65-F5344CB8AC3E}">
        <p14:creationId xmlns:p14="http://schemas.microsoft.com/office/powerpoint/2010/main" val="10253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r>
              <a:rPr lang="nb-NO" dirty="0"/>
              <a:t>Gjennomgang av vedtaket- hovedvekt på årlig lokal klimaplan</a:t>
            </a:r>
          </a:p>
        </p:txBody>
      </p:sp>
      <p:sp>
        <p:nvSpPr>
          <p:cNvPr id="4" name="Plassholder for lysbildenummer 3"/>
          <p:cNvSpPr>
            <a:spLocks noGrp="1"/>
          </p:cNvSpPr>
          <p:nvPr>
            <p:ph type="sldNum" sz="quarter" idx="10"/>
          </p:nvPr>
        </p:nvSpPr>
        <p:spPr/>
        <p:txBody>
          <a:bodyPr rtlCol="0"/>
          <a:lstStyle/>
          <a:p>
            <a:pPr rtl="0"/>
            <a:fld id="{DF293C6C-82EA-4D9D-AA8A-69C85F2EE2B5}" type="slidenum">
              <a:rPr lang="nb-NO" smtClean="0"/>
              <a:t>4</a:t>
            </a:fld>
            <a:endParaRPr lang="nb-NO" dirty="0"/>
          </a:p>
        </p:txBody>
      </p:sp>
    </p:spTree>
    <p:extLst>
      <p:ext uri="{BB962C8B-B14F-4D97-AF65-F5344CB8AC3E}">
        <p14:creationId xmlns:p14="http://schemas.microsoft.com/office/powerpoint/2010/main" val="239180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r>
              <a:rPr lang="nb-NO" dirty="0"/>
              <a:t>Gjennomgang av vedtaket- hovedvekt på årlig lokal klimaplan</a:t>
            </a:r>
          </a:p>
        </p:txBody>
      </p:sp>
      <p:sp>
        <p:nvSpPr>
          <p:cNvPr id="4" name="Plassholder for lysbildenummer 3"/>
          <p:cNvSpPr>
            <a:spLocks noGrp="1"/>
          </p:cNvSpPr>
          <p:nvPr>
            <p:ph type="sldNum" sz="quarter" idx="10"/>
          </p:nvPr>
        </p:nvSpPr>
        <p:spPr/>
        <p:txBody>
          <a:bodyPr rtlCol="0"/>
          <a:lstStyle/>
          <a:p>
            <a:pPr rtl="0"/>
            <a:fld id="{DF293C6C-82EA-4D9D-AA8A-69C85F2EE2B5}" type="slidenum">
              <a:rPr lang="nb-NO" smtClean="0"/>
              <a:t>6</a:t>
            </a:fld>
            <a:endParaRPr lang="nb-NO" dirty="0"/>
          </a:p>
        </p:txBody>
      </p:sp>
    </p:spTree>
    <p:extLst>
      <p:ext uri="{BB962C8B-B14F-4D97-AF65-F5344CB8AC3E}">
        <p14:creationId xmlns:p14="http://schemas.microsoft.com/office/powerpoint/2010/main" val="247790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b-NO"/>
              <a:t>Klikk for å redigere tittelstil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1E2F29AE-B7AA-422D-B28B-4405AD6DF721}" type="datetimeFigureOut">
              <a:rPr lang="nb-NO" smtClean="0"/>
              <a:t>30.04.2020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300213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2F29AE-B7AA-422D-B28B-4405AD6DF721}" type="datetimeFigureOut">
              <a:rPr lang="nb-NO" smtClean="0"/>
              <a:t>30.04.2020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164339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2F29AE-B7AA-422D-B28B-4405AD6DF721}" type="datetimeFigureOut">
              <a:rPr lang="nb-NO" smtClean="0"/>
              <a:t>30.04.2020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27774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E2F29AE-B7AA-422D-B28B-4405AD6DF721}" type="datetimeFigureOut">
              <a:rPr lang="nb-NO" smtClean="0"/>
              <a:t>30.04.2020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55074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b-NO"/>
              <a:t>Klikk for å redigere tittelstil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E2F29AE-B7AA-422D-B28B-4405AD6DF721}" type="datetimeFigureOut">
              <a:rPr lang="nb-NO" smtClean="0"/>
              <a:t>30.04.2020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158555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Date Placeholder 7"/>
          <p:cNvSpPr>
            <a:spLocks noGrp="1"/>
          </p:cNvSpPr>
          <p:nvPr>
            <p:ph type="dt" sz="half" idx="10"/>
          </p:nvPr>
        </p:nvSpPr>
        <p:spPr/>
        <p:txBody>
          <a:bodyPr/>
          <a:lstStyle/>
          <a:p>
            <a:fld id="{1E2F29AE-B7AA-422D-B28B-4405AD6DF721}" type="datetimeFigureOut">
              <a:rPr lang="nb-NO" smtClean="0"/>
              <a:t>30.04.2020</a:t>
            </a:fld>
            <a:endParaRPr lang="nb-NO"/>
          </a:p>
        </p:txBody>
      </p:sp>
      <p:sp>
        <p:nvSpPr>
          <p:cNvPr id="9" name="Footer Placeholder 8"/>
          <p:cNvSpPr>
            <a:spLocks noGrp="1"/>
          </p:cNvSpPr>
          <p:nvPr>
            <p:ph type="ftr" sz="quarter" idx="11"/>
          </p:nvPr>
        </p:nvSpPr>
        <p:spPr/>
        <p:txBody>
          <a:bodyPr/>
          <a:lstStyle/>
          <a:p>
            <a:endParaRPr lang="nb-NO"/>
          </a:p>
        </p:txBody>
      </p:sp>
      <p:sp>
        <p:nvSpPr>
          <p:cNvPr id="10" name="Slide Number Placeholder 9"/>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7630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583436" y="3143250"/>
            <a:ext cx="4270248" cy="25967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E2F29AE-B7AA-422D-B28B-4405AD6DF721}" type="datetimeFigureOut">
              <a:rPr lang="nb-NO" smtClean="0"/>
              <a:t>30.04.2020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97969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E2F29AE-B7AA-422D-B28B-4405AD6DF721}" type="datetimeFigureOut">
              <a:rPr lang="nb-NO" smtClean="0"/>
              <a:t>30.04.2020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89087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F29AE-B7AA-422D-B28B-4405AD6DF721}" type="datetimeFigureOut">
              <a:rPr lang="nb-NO" smtClean="0"/>
              <a:t>30.04.2020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5560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b-NO"/>
              <a:t>Klikk for å redigere tittelstil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E2F29AE-B7AA-422D-B28B-4405AD6DF721}" type="datetimeFigureOut">
              <a:rPr lang="nb-NO" smtClean="0"/>
              <a:t>30.04.2020</a:t>
            </a:fld>
            <a:endParaRPr lang="nb-NO"/>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nb-NO"/>
          </a:p>
        </p:txBody>
      </p:sp>
      <p:sp>
        <p:nvSpPr>
          <p:cNvPr id="7" name="Slide Number Placeholder 6"/>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61745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E2F29AE-B7AA-422D-B28B-4405AD6DF721}" type="datetimeFigureOut">
              <a:rPr lang="nb-NO" smtClean="0"/>
              <a:t>30.04.2020</a:t>
            </a:fld>
            <a:endParaRPr lang="nb-NO"/>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nb-NO"/>
          </a:p>
        </p:txBody>
      </p:sp>
      <p:sp>
        <p:nvSpPr>
          <p:cNvPr id="7" name="Slide Number Placeholder 6"/>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300139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E2F29AE-B7AA-422D-B28B-4405AD6DF721}" type="datetimeFigureOut">
              <a:rPr lang="nb-NO" smtClean="0"/>
              <a:t>30.04.2020</a:t>
            </a:fld>
            <a:endParaRPr lang="nb-N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b-N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035D8DE-718F-4C21-A650-4F3E3C36F08B}" type="slidenum">
              <a:rPr lang="nb-NO" smtClean="0"/>
              <a:t>‹#›</a:t>
            </a:fld>
            <a:endParaRPr lang="nb-NO"/>
          </a:p>
        </p:txBody>
      </p:sp>
    </p:spTree>
    <p:extLst>
      <p:ext uri="{BB962C8B-B14F-4D97-AF65-F5344CB8AC3E}">
        <p14:creationId xmlns:p14="http://schemas.microsoft.com/office/powerpoint/2010/main" val="1247586438"/>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n.no/Om-FN/FNs-baerekraftsmaal" TargetMode="External"/><Relationship Id="rId2" Type="http://schemas.openxmlformats.org/officeDocument/2006/relationships/hyperlink" Target="http://www.folkehogskoleradet.no/berekraftvedtak" TargetMode="External"/><Relationship Id="rId1" Type="http://schemas.openxmlformats.org/officeDocument/2006/relationships/slideLayout" Target="../slideLayouts/slideLayout2.xml"/><Relationship Id="rId4" Type="http://schemas.openxmlformats.org/officeDocument/2006/relationships/hyperlink" Target="http://forumfor.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ACC8E-EB61-49CE-AD59-89E2F09F38B3}"/>
              </a:ext>
            </a:extLst>
          </p:cNvPr>
          <p:cNvSpPr>
            <a:spLocks noGrp="1"/>
          </p:cNvSpPr>
          <p:nvPr>
            <p:ph type="ctrTitle"/>
          </p:nvPr>
        </p:nvSpPr>
        <p:spPr/>
        <p:txBody>
          <a:bodyPr/>
          <a:lstStyle/>
          <a:p>
            <a:r>
              <a:rPr lang="nb-NO" dirty="0"/>
              <a:t>Folkehøgskolenes</a:t>
            </a:r>
            <a:br>
              <a:rPr lang="nb-NO" dirty="0"/>
            </a:br>
            <a:r>
              <a:rPr lang="nb-NO" dirty="0"/>
              <a:t>Bærekraftvedtak</a:t>
            </a:r>
          </a:p>
        </p:txBody>
      </p:sp>
      <p:sp>
        <p:nvSpPr>
          <p:cNvPr id="3" name="Undertittel 2">
            <a:extLst>
              <a:ext uri="{FF2B5EF4-FFF2-40B4-BE49-F238E27FC236}">
                <a16:creationId xmlns:a16="http://schemas.microsoft.com/office/drawing/2014/main" id="{FB672313-86F2-4D00-99DD-9F863B8BD5AB}"/>
              </a:ext>
            </a:extLst>
          </p:cNvPr>
          <p:cNvSpPr>
            <a:spLocks noGrp="1"/>
          </p:cNvSpPr>
          <p:nvPr>
            <p:ph type="subTitle" idx="1"/>
          </p:nvPr>
        </p:nvSpPr>
        <p:spPr>
          <a:xfrm>
            <a:off x="2695194" y="4352544"/>
            <a:ext cx="6801612" cy="564013"/>
          </a:xfrm>
        </p:spPr>
        <p:txBody>
          <a:bodyPr>
            <a:normAutofit/>
          </a:bodyPr>
          <a:lstStyle/>
          <a:p>
            <a:r>
              <a:rPr lang="nb-NO" sz="2800" dirty="0"/>
              <a:t>Veiledningsvideo nr.1:  Vedtaket i sin helhet</a:t>
            </a:r>
          </a:p>
        </p:txBody>
      </p:sp>
      <p:sp>
        <p:nvSpPr>
          <p:cNvPr id="4" name="Undertittel 2">
            <a:extLst>
              <a:ext uri="{FF2B5EF4-FFF2-40B4-BE49-F238E27FC236}">
                <a16:creationId xmlns:a16="http://schemas.microsoft.com/office/drawing/2014/main" id="{E4A3C409-905A-4F99-88D4-50754C2656DA}"/>
              </a:ext>
            </a:extLst>
          </p:cNvPr>
          <p:cNvSpPr txBox="1">
            <a:spLocks/>
          </p:cNvSpPr>
          <p:nvPr/>
        </p:nvSpPr>
        <p:spPr>
          <a:xfrm>
            <a:off x="2695194" y="5711688"/>
            <a:ext cx="6801612" cy="748748"/>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110000"/>
              </a:lnSpc>
              <a:spcBef>
                <a:spcPts val="0"/>
              </a:spcBef>
            </a:pPr>
            <a:r>
              <a:rPr lang="nb-NO" dirty="0"/>
              <a:t>Presentert av Brita Phuthi</a:t>
            </a:r>
          </a:p>
          <a:p>
            <a:pPr>
              <a:lnSpc>
                <a:spcPct val="110000"/>
              </a:lnSpc>
              <a:spcBef>
                <a:spcPts val="0"/>
              </a:spcBef>
            </a:pPr>
            <a:r>
              <a:rPr lang="nb-NO" dirty="0"/>
              <a:t>Internasjonal rådgiver i Folkehøgskolerådet</a:t>
            </a:r>
          </a:p>
        </p:txBody>
      </p:sp>
    </p:spTree>
    <p:extLst>
      <p:ext uri="{BB962C8B-B14F-4D97-AF65-F5344CB8AC3E}">
        <p14:creationId xmlns:p14="http://schemas.microsoft.com/office/powerpoint/2010/main" val="415349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B9F647-1518-4EE4-A1AD-FCA0821B958A}"/>
              </a:ext>
            </a:extLst>
          </p:cNvPr>
          <p:cNvSpPr>
            <a:spLocks noGrp="1"/>
          </p:cNvSpPr>
          <p:nvPr>
            <p:ph type="title"/>
          </p:nvPr>
        </p:nvSpPr>
        <p:spPr>
          <a:xfrm>
            <a:off x="1276980" y="527370"/>
            <a:ext cx="7729728" cy="797847"/>
          </a:xfrm>
        </p:spPr>
        <p:txBody>
          <a:bodyPr>
            <a:normAutofit fontScale="90000"/>
          </a:bodyPr>
          <a:lstStyle/>
          <a:p>
            <a:r>
              <a:rPr lang="nb-NO" dirty="0"/>
              <a:t>Folkehøgskolenes Bærekraftvedtak</a:t>
            </a:r>
          </a:p>
        </p:txBody>
      </p:sp>
      <p:sp>
        <p:nvSpPr>
          <p:cNvPr id="3" name="Plassholder for innhold 2">
            <a:extLst>
              <a:ext uri="{FF2B5EF4-FFF2-40B4-BE49-F238E27FC236}">
                <a16:creationId xmlns:a16="http://schemas.microsoft.com/office/drawing/2014/main" id="{0100E9A6-2DDD-4B21-A86E-A9FD0A55E6D6}"/>
              </a:ext>
            </a:extLst>
          </p:cNvPr>
          <p:cNvSpPr>
            <a:spLocks noGrp="1"/>
          </p:cNvSpPr>
          <p:nvPr>
            <p:ph idx="1"/>
          </p:nvPr>
        </p:nvSpPr>
        <p:spPr>
          <a:xfrm>
            <a:off x="1143000" y="1501629"/>
            <a:ext cx="9872871" cy="4957894"/>
          </a:xfrm>
        </p:spPr>
        <p:txBody>
          <a:bodyPr>
            <a:normAutofit fontScale="55000" lnSpcReduction="20000"/>
          </a:bodyPr>
          <a:lstStyle/>
          <a:p>
            <a:pPr marL="45720" indent="0">
              <a:spcBef>
                <a:spcPts val="600"/>
              </a:spcBef>
              <a:spcAft>
                <a:spcPts val="600"/>
              </a:spcAft>
              <a:buNone/>
            </a:pPr>
            <a:r>
              <a:rPr lang="nb-NO" sz="3200" dirty="0">
                <a:solidFill>
                  <a:srgbClr val="000000"/>
                </a:solidFill>
              </a:rPr>
              <a:t>De fem folkehøgskolestyrene (FHSR, NKF, FHF, IF og IKF) anerkjenner at vi befinner oss i en klimakrise som krever akutt handling. Vi ønsker å inspirere alle folkehøgskolene til økt innsats for å nå FNs 17 bærekraftsmål, med særlig vekt på mål 13 om å stoppe klimaendringer og 4.7 om utdanning for bærekraftig utvikling, gjennom noen felles mål: </a:t>
            </a:r>
          </a:p>
          <a:p>
            <a:pPr marL="45720" indent="0">
              <a:spcBef>
                <a:spcPts val="600"/>
              </a:spcBef>
              <a:spcAft>
                <a:spcPts val="600"/>
              </a:spcAft>
              <a:buNone/>
            </a:pPr>
            <a:endParaRPr lang="nb-NO" sz="1600" dirty="0">
              <a:solidFill>
                <a:srgbClr val="000000"/>
              </a:solidFill>
            </a:endParaRPr>
          </a:p>
          <a:p>
            <a:pPr>
              <a:spcBef>
                <a:spcPts val="600"/>
              </a:spcBef>
              <a:spcAft>
                <a:spcPts val="600"/>
              </a:spcAft>
            </a:pPr>
            <a:r>
              <a:rPr lang="nb-NO" sz="3200" dirty="0">
                <a:solidFill>
                  <a:srgbClr val="000000"/>
                </a:solidFill>
              </a:rPr>
              <a:t>Innen 2030: </a:t>
            </a:r>
            <a:r>
              <a:rPr lang="nb-NO" sz="3200" b="1" dirty="0">
                <a:solidFill>
                  <a:srgbClr val="000000"/>
                </a:solidFill>
              </a:rPr>
              <a:t>Skolene reduserer klimagassutslipp med 40 prosent </a:t>
            </a:r>
            <a:r>
              <a:rPr lang="nb-NO" sz="3200" dirty="0">
                <a:solidFill>
                  <a:srgbClr val="000000"/>
                </a:solidFill>
              </a:rPr>
              <a:t>(med utgangspunkt i 2019) med særlig sikte på å redusere folkehøgskolenes flyreiser der dette ikke er en naturlig del av undervisningen.</a:t>
            </a:r>
          </a:p>
          <a:p>
            <a:pPr>
              <a:spcBef>
                <a:spcPts val="600"/>
              </a:spcBef>
              <a:spcAft>
                <a:spcPts val="600"/>
              </a:spcAft>
            </a:pPr>
            <a:r>
              <a:rPr lang="nb-NO" sz="3200" dirty="0">
                <a:solidFill>
                  <a:srgbClr val="000000"/>
                </a:solidFill>
              </a:rPr>
              <a:t>Skoleårene 2020-23: </a:t>
            </a:r>
            <a:r>
              <a:rPr lang="nb-NO" sz="3200" b="1" dirty="0">
                <a:solidFill>
                  <a:srgbClr val="000000"/>
                </a:solidFill>
              </a:rPr>
              <a:t>Skolene har bærekraftig utvikling som sentralt tema for sin selvevaluering </a:t>
            </a:r>
            <a:r>
              <a:rPr lang="nb-NO" sz="3200" dirty="0">
                <a:solidFill>
                  <a:srgbClr val="000000"/>
                </a:solidFill>
              </a:rPr>
              <a:t>i løpet av tre år.</a:t>
            </a:r>
          </a:p>
          <a:p>
            <a:pPr>
              <a:spcBef>
                <a:spcPts val="600"/>
              </a:spcBef>
              <a:spcAft>
                <a:spcPts val="600"/>
              </a:spcAft>
            </a:pPr>
            <a:r>
              <a:rPr lang="nb-NO" sz="3200" dirty="0">
                <a:solidFill>
                  <a:srgbClr val="000000"/>
                </a:solidFill>
              </a:rPr>
              <a:t>Innen 2021: </a:t>
            </a:r>
            <a:r>
              <a:rPr lang="nb-NO" sz="3200" b="1" dirty="0">
                <a:solidFill>
                  <a:srgbClr val="000000"/>
                </a:solidFill>
              </a:rPr>
              <a:t>Skolene bruker aktivt </a:t>
            </a:r>
            <a:r>
              <a:rPr lang="nb-NO" sz="3200" b="1" i="1" dirty="0">
                <a:solidFill>
                  <a:srgbClr val="000000"/>
                </a:solidFill>
              </a:rPr>
              <a:t>Globalvettreglene </a:t>
            </a:r>
            <a:r>
              <a:rPr lang="nb-NO" sz="3200" dirty="0">
                <a:solidFill>
                  <a:srgbClr val="000000"/>
                </a:solidFill>
              </a:rPr>
              <a:t>i planlegging av studieturer og annet globalt engasjement i skolens regi.</a:t>
            </a:r>
          </a:p>
          <a:p>
            <a:pPr>
              <a:spcBef>
                <a:spcPts val="600"/>
              </a:spcBef>
              <a:spcAft>
                <a:spcPts val="600"/>
              </a:spcAft>
            </a:pPr>
            <a:r>
              <a:rPr lang="nb-NO" sz="3200" dirty="0">
                <a:solidFill>
                  <a:srgbClr val="000000"/>
                </a:solidFill>
              </a:rPr>
              <a:t>Alle skoler utarbeider en </a:t>
            </a:r>
            <a:r>
              <a:rPr lang="nb-NO" sz="3200" b="1" dirty="0">
                <a:solidFill>
                  <a:srgbClr val="000000"/>
                </a:solidFill>
              </a:rPr>
              <a:t>årlig lokal klimaplan </a:t>
            </a:r>
            <a:r>
              <a:rPr lang="nb-NO" sz="3200" dirty="0">
                <a:solidFill>
                  <a:srgbClr val="000000"/>
                </a:solidFill>
              </a:rPr>
              <a:t>og strategi for å nå Bærekraftsmålene.</a:t>
            </a:r>
          </a:p>
          <a:p>
            <a:pPr>
              <a:spcBef>
                <a:spcPts val="600"/>
              </a:spcBef>
              <a:spcAft>
                <a:spcPts val="600"/>
              </a:spcAft>
            </a:pPr>
            <a:r>
              <a:rPr lang="nb-NO" sz="3200" dirty="0">
                <a:solidFill>
                  <a:srgbClr val="000000"/>
                </a:solidFill>
              </a:rPr>
              <a:t>Styrene vil legge til rette for at den enkelte skole finner gode løsninger.</a:t>
            </a:r>
          </a:p>
          <a:p>
            <a:pPr>
              <a:spcBef>
                <a:spcPts val="600"/>
              </a:spcBef>
              <a:spcAft>
                <a:spcPts val="600"/>
              </a:spcAft>
            </a:pPr>
            <a:r>
              <a:rPr lang="nb-NO" sz="3200" dirty="0">
                <a:solidFill>
                  <a:srgbClr val="000000"/>
                </a:solidFill>
              </a:rPr>
              <a:t>Folkehøgskolerådet henstilles til å dele ut en </a:t>
            </a:r>
            <a:r>
              <a:rPr lang="nb-NO" sz="3200" b="1" dirty="0">
                <a:solidFill>
                  <a:srgbClr val="000000"/>
                </a:solidFill>
              </a:rPr>
              <a:t>bærekraftspris</a:t>
            </a:r>
            <a:r>
              <a:rPr lang="nb-NO" sz="3200" dirty="0">
                <a:solidFill>
                  <a:srgbClr val="000000"/>
                </a:solidFill>
              </a:rPr>
              <a:t> til en av folkehøgskolene                          fra og med Rektormøtet i januar 2021. Det bør tas sikte på å gjøre dette årlig.</a:t>
            </a:r>
          </a:p>
          <a:p>
            <a:endParaRPr lang="nb-NO" dirty="0"/>
          </a:p>
        </p:txBody>
      </p:sp>
    </p:spTree>
    <p:extLst>
      <p:ext uri="{BB962C8B-B14F-4D97-AF65-F5344CB8AC3E}">
        <p14:creationId xmlns:p14="http://schemas.microsoft.com/office/powerpoint/2010/main" val="4174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C9BAFD7-C0DB-405D-8B23-3DA28D705E86}"/>
              </a:ext>
            </a:extLst>
          </p:cNvPr>
          <p:cNvPicPr>
            <a:picLocks noChangeAspect="1"/>
          </p:cNvPicPr>
          <p:nvPr/>
        </p:nvPicPr>
        <p:blipFill>
          <a:blip r:embed="rId2"/>
          <a:stretch>
            <a:fillRect/>
          </a:stretch>
        </p:blipFill>
        <p:spPr>
          <a:xfrm>
            <a:off x="0" y="0"/>
            <a:ext cx="9687033" cy="6224222"/>
          </a:xfrm>
          <a:prstGeom prst="rect">
            <a:avLst/>
          </a:prstGeom>
        </p:spPr>
      </p:pic>
    </p:spTree>
    <p:extLst>
      <p:ext uri="{BB962C8B-B14F-4D97-AF65-F5344CB8AC3E}">
        <p14:creationId xmlns:p14="http://schemas.microsoft.com/office/powerpoint/2010/main" val="420873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2DF19-720C-448B-912E-8649ED438347}"/>
              </a:ext>
            </a:extLst>
          </p:cNvPr>
          <p:cNvSpPr>
            <a:spLocks noGrp="1"/>
          </p:cNvSpPr>
          <p:nvPr>
            <p:ph type="title"/>
          </p:nvPr>
        </p:nvSpPr>
        <p:spPr>
          <a:xfrm>
            <a:off x="7045124" y="150471"/>
            <a:ext cx="4922520" cy="1468249"/>
          </a:xfrm>
        </p:spPr>
        <p:txBody>
          <a:bodyPr rtlCol="0">
            <a:normAutofit/>
          </a:bodyPr>
          <a:lstStyle/>
          <a:p>
            <a:r>
              <a:rPr lang="nb-NO" dirty="0"/>
              <a:t>Bærekraftvedtaket</a:t>
            </a:r>
          </a:p>
        </p:txBody>
      </p:sp>
      <p:graphicFrame>
        <p:nvGraphicFramePr>
          <p:cNvPr id="10" name="Diagram 9">
            <a:extLst>
              <a:ext uri="{FF2B5EF4-FFF2-40B4-BE49-F238E27FC236}">
                <a16:creationId xmlns:a16="http://schemas.microsoft.com/office/drawing/2014/main" id="{BEA8C731-6D46-4260-877A-2AA67FD9D952}"/>
              </a:ext>
            </a:extLst>
          </p:cNvPr>
          <p:cNvGraphicFramePr/>
          <p:nvPr>
            <p:extLst>
              <p:ext uri="{D42A27DB-BD31-4B8C-83A1-F6EECF244321}">
                <p14:modId xmlns:p14="http://schemas.microsoft.com/office/powerpoint/2010/main" val="1743044433"/>
              </p:ext>
            </p:extLst>
          </p:nvPr>
        </p:nvGraphicFramePr>
        <p:xfrm>
          <a:off x="-1203766" y="-92596"/>
          <a:ext cx="9468090" cy="7083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kstSylinder 11">
            <a:extLst>
              <a:ext uri="{FF2B5EF4-FFF2-40B4-BE49-F238E27FC236}">
                <a16:creationId xmlns:a16="http://schemas.microsoft.com/office/drawing/2014/main" id="{6974DA1E-477F-4832-AE09-50C5B6577938}"/>
              </a:ext>
            </a:extLst>
          </p:cNvPr>
          <p:cNvSpPr txBox="1"/>
          <p:nvPr/>
        </p:nvSpPr>
        <p:spPr>
          <a:xfrm>
            <a:off x="6875362" y="5972537"/>
            <a:ext cx="1794076" cy="885463"/>
          </a:xfrm>
          <a:prstGeom prst="rect">
            <a:avLst/>
          </a:prstGeom>
          <a:solidFill>
            <a:schemeClr val="bg2"/>
          </a:solidFill>
        </p:spPr>
        <p:txBody>
          <a:bodyPr wrap="square" rtlCol="0">
            <a:spAutoFit/>
          </a:bodyPr>
          <a:lstStyle/>
          <a:p>
            <a:endParaRPr lang="nb-NO" dirty="0"/>
          </a:p>
        </p:txBody>
      </p:sp>
    </p:spTree>
    <p:extLst>
      <p:ext uri="{BB962C8B-B14F-4D97-AF65-F5344CB8AC3E}">
        <p14:creationId xmlns:p14="http://schemas.microsoft.com/office/powerpoint/2010/main" val="344170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bok, tekst&#10;&#10;Automatisk generert beskrivelse">
            <a:extLst>
              <a:ext uri="{FF2B5EF4-FFF2-40B4-BE49-F238E27FC236}">
                <a16:creationId xmlns:a16="http://schemas.microsoft.com/office/drawing/2014/main" id="{7A731471-D995-4655-9BFC-F31802AFC6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3759" y="9841"/>
            <a:ext cx="4842206" cy="6848159"/>
          </a:xfrm>
        </p:spPr>
      </p:pic>
    </p:spTree>
    <p:extLst>
      <p:ext uri="{BB962C8B-B14F-4D97-AF65-F5344CB8AC3E}">
        <p14:creationId xmlns:p14="http://schemas.microsoft.com/office/powerpoint/2010/main" val="302500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2DF19-720C-448B-912E-8649ED438347}"/>
              </a:ext>
            </a:extLst>
          </p:cNvPr>
          <p:cNvSpPr>
            <a:spLocks noGrp="1"/>
          </p:cNvSpPr>
          <p:nvPr>
            <p:ph type="title"/>
          </p:nvPr>
        </p:nvSpPr>
        <p:spPr>
          <a:xfrm>
            <a:off x="7045124" y="150471"/>
            <a:ext cx="4922520" cy="1468249"/>
          </a:xfrm>
        </p:spPr>
        <p:txBody>
          <a:bodyPr rtlCol="0">
            <a:normAutofit/>
          </a:bodyPr>
          <a:lstStyle/>
          <a:p>
            <a:r>
              <a:rPr lang="nb-NO" dirty="0"/>
              <a:t>Bærekraftvedtaket</a:t>
            </a:r>
          </a:p>
        </p:txBody>
      </p:sp>
      <p:graphicFrame>
        <p:nvGraphicFramePr>
          <p:cNvPr id="10" name="Diagram 9">
            <a:extLst>
              <a:ext uri="{FF2B5EF4-FFF2-40B4-BE49-F238E27FC236}">
                <a16:creationId xmlns:a16="http://schemas.microsoft.com/office/drawing/2014/main" id="{BEA8C731-6D46-4260-877A-2AA67FD9D952}"/>
              </a:ext>
            </a:extLst>
          </p:cNvPr>
          <p:cNvGraphicFramePr/>
          <p:nvPr/>
        </p:nvGraphicFramePr>
        <p:xfrm>
          <a:off x="-1203766" y="-92596"/>
          <a:ext cx="9468090" cy="7083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kstSylinder 11">
            <a:extLst>
              <a:ext uri="{FF2B5EF4-FFF2-40B4-BE49-F238E27FC236}">
                <a16:creationId xmlns:a16="http://schemas.microsoft.com/office/drawing/2014/main" id="{6974DA1E-477F-4832-AE09-50C5B6577938}"/>
              </a:ext>
            </a:extLst>
          </p:cNvPr>
          <p:cNvSpPr txBox="1"/>
          <p:nvPr/>
        </p:nvSpPr>
        <p:spPr>
          <a:xfrm>
            <a:off x="6875362" y="5972537"/>
            <a:ext cx="1794076" cy="885463"/>
          </a:xfrm>
          <a:prstGeom prst="rect">
            <a:avLst/>
          </a:prstGeom>
          <a:solidFill>
            <a:schemeClr val="bg2"/>
          </a:solidFill>
        </p:spPr>
        <p:txBody>
          <a:bodyPr wrap="square" rtlCol="0">
            <a:spAutoFit/>
          </a:bodyPr>
          <a:lstStyle/>
          <a:p>
            <a:endParaRPr lang="nb-NO" dirty="0"/>
          </a:p>
        </p:txBody>
      </p:sp>
    </p:spTree>
    <p:extLst>
      <p:ext uri="{BB962C8B-B14F-4D97-AF65-F5344CB8AC3E}">
        <p14:creationId xmlns:p14="http://schemas.microsoft.com/office/powerpoint/2010/main" val="30434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A3F41B-3ED3-406E-853C-0DB7A36F8EE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nb-NO" sz="3000" dirty="0">
                <a:solidFill>
                  <a:srgbClr val="FFFFFF"/>
                </a:solidFill>
              </a:rPr>
              <a:t>Sammen og samtidig</a:t>
            </a:r>
          </a:p>
        </p:txBody>
      </p:sp>
      <p:pic>
        <p:nvPicPr>
          <p:cNvPr id="5" name="Plassholder for innhold 4" descr="Et bilde som inneholder innendørs, bord, sitter, kutte&#10;&#10;Automatisk generert beskrivelse">
            <a:extLst>
              <a:ext uri="{FF2B5EF4-FFF2-40B4-BE49-F238E27FC236}">
                <a16:creationId xmlns:a16="http://schemas.microsoft.com/office/drawing/2014/main" id="{E235BDB5-D9E1-4829-ADC7-1FC87F95B7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4587" y="1401763"/>
            <a:ext cx="4054475" cy="4054475"/>
          </a:xfrm>
          <a:prstGeom prst="rect">
            <a:avLst/>
          </a:prstGeom>
          <a:ln>
            <a:noFill/>
          </a:ln>
          <a:effectLst>
            <a:softEdge rad="112500"/>
          </a:effectLst>
        </p:spPr>
      </p:pic>
    </p:spTree>
    <p:extLst>
      <p:ext uri="{BB962C8B-B14F-4D97-AF65-F5344CB8AC3E}">
        <p14:creationId xmlns:p14="http://schemas.microsoft.com/office/powerpoint/2010/main" val="301504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2A66A9-FA63-4247-B51C-6201AB53D7F3}"/>
              </a:ext>
            </a:extLst>
          </p:cNvPr>
          <p:cNvSpPr>
            <a:spLocks noGrp="1"/>
          </p:cNvSpPr>
          <p:nvPr>
            <p:ph type="title"/>
          </p:nvPr>
        </p:nvSpPr>
        <p:spPr/>
        <p:txBody>
          <a:bodyPr/>
          <a:lstStyle/>
          <a:p>
            <a:r>
              <a:rPr lang="nb-NO" dirty="0"/>
              <a:t>Ressurser</a:t>
            </a:r>
          </a:p>
        </p:txBody>
      </p:sp>
      <p:sp>
        <p:nvSpPr>
          <p:cNvPr id="3" name="Plassholder for innhold 2">
            <a:extLst>
              <a:ext uri="{FF2B5EF4-FFF2-40B4-BE49-F238E27FC236}">
                <a16:creationId xmlns:a16="http://schemas.microsoft.com/office/drawing/2014/main" id="{D07BA2A5-50B5-4366-A8DE-AE54C6B69C3A}"/>
              </a:ext>
            </a:extLst>
          </p:cNvPr>
          <p:cNvSpPr>
            <a:spLocks noGrp="1"/>
          </p:cNvSpPr>
          <p:nvPr>
            <p:ph idx="1"/>
          </p:nvPr>
        </p:nvSpPr>
        <p:spPr>
          <a:xfrm>
            <a:off x="2231136" y="2638044"/>
            <a:ext cx="7729728" cy="3457956"/>
          </a:xfrm>
        </p:spPr>
        <p:txBody>
          <a:bodyPr>
            <a:normAutofit/>
          </a:bodyPr>
          <a:lstStyle/>
          <a:p>
            <a:r>
              <a:rPr lang="nb-NO" dirty="0"/>
              <a:t>Nettside for Bærekraftvedtaket:</a:t>
            </a:r>
          </a:p>
          <a:p>
            <a:pPr marL="0" indent="0">
              <a:buNone/>
            </a:pPr>
            <a:r>
              <a:rPr lang="nb-NO" dirty="0">
                <a:hlinkClick r:id="rId2"/>
              </a:rPr>
              <a:t>www.folkehogskoleradet.no/berekraftvedtak</a:t>
            </a:r>
            <a:endParaRPr lang="nb-NO" dirty="0"/>
          </a:p>
          <a:p>
            <a:endParaRPr lang="nb-NO" dirty="0"/>
          </a:p>
          <a:p>
            <a:r>
              <a:rPr lang="nb-NO" dirty="0"/>
              <a:t>Bærekraftsmålene – info- og undervisningsmateriell:</a:t>
            </a:r>
          </a:p>
          <a:p>
            <a:pPr marL="0" indent="0">
              <a:buNone/>
            </a:pPr>
            <a:r>
              <a:rPr lang="nb-NO" dirty="0">
                <a:hlinkClick r:id="rId3"/>
              </a:rPr>
              <a:t>https://www.fn.no/Om-FN/FNs-baerekraftsmaal</a:t>
            </a:r>
            <a:endParaRPr lang="nb-NO" dirty="0"/>
          </a:p>
          <a:p>
            <a:pPr marL="0" indent="0">
              <a:buNone/>
            </a:pPr>
            <a:endParaRPr lang="nb-NO" dirty="0"/>
          </a:p>
          <a:p>
            <a:r>
              <a:rPr lang="nb-NO" dirty="0"/>
              <a:t>Sivilsamfunnsorganisasjon med særlig fokus på oppfølging av Bærekraftsmålene:</a:t>
            </a:r>
          </a:p>
          <a:p>
            <a:pPr marL="0" indent="0">
              <a:buNone/>
            </a:pPr>
            <a:r>
              <a:rPr lang="nb-NO" dirty="0">
                <a:hlinkClick r:id="rId4"/>
              </a:rPr>
              <a:t>http://forumfor.no/</a:t>
            </a:r>
            <a:endParaRPr lang="nb-NO" dirty="0"/>
          </a:p>
        </p:txBody>
      </p:sp>
    </p:spTree>
    <p:extLst>
      <p:ext uri="{BB962C8B-B14F-4D97-AF65-F5344CB8AC3E}">
        <p14:creationId xmlns:p14="http://schemas.microsoft.com/office/powerpoint/2010/main" val="2008231147"/>
      </p:ext>
    </p:extLst>
  </p:cSld>
  <p:clrMapOvr>
    <a:masterClrMapping/>
  </p:clrMapOvr>
</p:sld>
</file>

<file path=ppt/theme/theme1.xml><?xml version="1.0" encoding="utf-8"?>
<a:theme xmlns:a="http://schemas.openxmlformats.org/drawingml/2006/main" name="Pakk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kk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TM10001115[[fn=Pakke]]</Template>
  <TotalTime>121</TotalTime>
  <Words>458</Words>
  <Application>Microsoft Office PowerPoint</Application>
  <PresentationFormat>Widescreen</PresentationFormat>
  <Paragraphs>42</Paragraphs>
  <Slides>8</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Calibri</vt:lpstr>
      <vt:lpstr>Gill Sans MT</vt:lpstr>
      <vt:lpstr>Pakke</vt:lpstr>
      <vt:lpstr>Folkehøgskolenes Bærekraftvedtak</vt:lpstr>
      <vt:lpstr>Folkehøgskolenes Bærekraftvedtak</vt:lpstr>
      <vt:lpstr>PowerPoint-presentasjon</vt:lpstr>
      <vt:lpstr>Bærekraftvedtaket</vt:lpstr>
      <vt:lpstr>PowerPoint-presentasjon</vt:lpstr>
      <vt:lpstr>Bærekraftvedtaket</vt:lpstr>
      <vt:lpstr>Sammen og samtidig</vt:lpstr>
      <vt:lpstr>Ressurser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Folkehøgskolenes Bærekraftvedtak</dc:title>
  <dc:creator>Brita Phuthi</dc:creator>
  <cp:lastModifiedBy>Brita Phuthi</cp:lastModifiedBy>
  <cp:revision>14</cp:revision>
  <dcterms:created xsi:type="dcterms:W3CDTF">2020-04-01T18:42:17Z</dcterms:created>
  <dcterms:modified xsi:type="dcterms:W3CDTF">2020-04-30T11:59:52Z</dcterms:modified>
</cp:coreProperties>
</file>